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</p:sldIdLst>
  <p:sldSz cx="13817600" cy="7772400"/>
  <p:notesSz cx="138176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71736"/>
  </p:normalViewPr>
  <p:slideViewPr>
    <p:cSldViewPr>
      <p:cViewPr>
        <p:scale>
          <a:sx n="89" d="100"/>
          <a:sy n="89" d="100"/>
        </p:scale>
        <p:origin x="816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88050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826375" y="0"/>
            <a:ext cx="5988050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E7F15-CEA8-4E4A-B3C0-FFDFEC845D8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8350" y="971550"/>
            <a:ext cx="4660900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81125" y="3740150"/>
            <a:ext cx="110553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5988050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826375" y="7383463"/>
            <a:ext cx="5988050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39268-2F30-A745-8B7B-04750DB3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4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big change on topic from previous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16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make sure isolation???</a:t>
            </a:r>
          </a:p>
          <a:p>
            <a:r>
              <a:rPr lang="en-US" dirty="0"/>
              <a:t>At the same time  (later slide schedule)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57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parallel (concurrency)</a:t>
            </a:r>
          </a:p>
          <a:p>
            <a:endParaRPr lang="en-US" dirty="0"/>
          </a:p>
          <a:p>
            <a:r>
              <a:rPr lang="en-US" altLang="zh-CN" dirty="0"/>
              <a:t>You cannot disorder within a transaction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2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restrict one person to operate on the same data item but it’s impractical </a:t>
            </a:r>
          </a:p>
          <a:p>
            <a:r>
              <a:rPr lang="en-US" dirty="0"/>
              <a:t>We can be aware of but not forbid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83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method is to force transaction serially</a:t>
            </a:r>
          </a:p>
          <a:p>
            <a:r>
              <a:rPr lang="en-US" dirty="0"/>
              <a:t>We prefer this because quite simple but not practical</a:t>
            </a:r>
          </a:p>
          <a:p>
            <a:r>
              <a:rPr lang="en-US" dirty="0"/>
              <a:t>How do I know this issue happen</a:t>
            </a:r>
          </a:p>
          <a:p>
            <a:endParaRPr lang="en-US" dirty="0"/>
          </a:p>
          <a:p>
            <a:r>
              <a:rPr lang="en-US" dirty="0" err="1"/>
              <a:t>Inclass</a:t>
            </a:r>
            <a:r>
              <a:rPr lang="en-US" dirty="0"/>
              <a:t> question: Why serial exists conflict</a:t>
            </a:r>
          </a:p>
          <a:p>
            <a:r>
              <a:rPr lang="en-US" dirty="0"/>
              <a:t>It is natural to exist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7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51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由先被</a:t>
            </a:r>
            <a:r>
              <a:rPr lang="en-US" altLang="zh-CN" dirty="0"/>
              <a:t>check</a:t>
            </a:r>
            <a:r>
              <a:rPr lang="zh-CN" altLang="en-US" dirty="0"/>
              <a:t>的指向后被</a:t>
            </a:r>
            <a:r>
              <a:rPr lang="en-US" altLang="zh-CN" dirty="0"/>
              <a:t>check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Inclass</a:t>
            </a:r>
            <a:r>
              <a:rPr lang="en-US" dirty="0"/>
              <a:t> question: Why cycle-&gt;ns conflict?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28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CST: a nice tool </a:t>
            </a:r>
          </a:p>
          <a:p>
            <a:r>
              <a:rPr lang="en-US" dirty="0"/>
              <a:t>Not the Boolean Answer that we really care about </a:t>
            </a:r>
          </a:p>
          <a:p>
            <a:r>
              <a:rPr lang="en-US" dirty="0" err="1"/>
              <a:t>Inclass</a:t>
            </a:r>
            <a:r>
              <a:rPr lang="en-US" dirty="0"/>
              <a:t> question What we really want to do: generate a serialize test(next MON)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Phantom (insertion):</a:t>
            </a:r>
          </a:p>
          <a:p>
            <a:r>
              <a:rPr lang="en-US" dirty="0"/>
              <a:t>Run the same query (if one insertion happens in between)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8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Transaction is not Users that consider.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9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交叉进行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3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(git conflict)Try to update the same thing</a:t>
            </a:r>
          </a:p>
          <a:p>
            <a:endParaRPr lang="en-US" dirty="0"/>
          </a:p>
          <a:p>
            <a:r>
              <a:rPr lang="en-US" dirty="0"/>
              <a:t>“X:=X-N”</a:t>
            </a:r>
          </a:p>
          <a:p>
            <a:r>
              <a:rPr lang="en-US" dirty="0"/>
              <a:t>In memory </a:t>
            </a:r>
          </a:p>
          <a:p>
            <a:r>
              <a:rPr lang="en-US" dirty="0"/>
              <a:t>Not communicate with database directly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8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one crashed</a:t>
            </a:r>
          </a:p>
          <a:p>
            <a:r>
              <a:rPr lang="en-US" dirty="0"/>
              <a:t>Danger reason: Allow T2 to do the thing that is not safe to do 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8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have many people try to make operations on 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90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commit, it can be reverse, like bitcoin transaction vote.</a:t>
            </a:r>
          </a:p>
          <a:p>
            <a:endParaRPr lang="en-US" dirty="0"/>
          </a:p>
          <a:p>
            <a:r>
              <a:rPr lang="en-US" dirty="0"/>
              <a:t>Violate key constraints.</a:t>
            </a:r>
          </a:p>
          <a:p>
            <a:r>
              <a:rPr lang="en-US" dirty="0"/>
              <a:t>Server crash(natural disaster)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38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 Fully Commit</a:t>
            </a:r>
          </a:p>
          <a:p>
            <a:r>
              <a:rPr lang="en-US" dirty="0"/>
              <a:t>How to decide rollback (resource required)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9268-2F30-A745-8B7B-04750DB306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4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0504" y="596849"/>
            <a:ext cx="13162940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73592" y="4352544"/>
            <a:ext cx="9676765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7E081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7E081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1197" y="1787652"/>
            <a:ext cx="6013418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19334" y="1787652"/>
            <a:ext cx="6013418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7E081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2309347" y="493776"/>
            <a:ext cx="900684" cy="1042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0504" y="663067"/>
            <a:ext cx="13162940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rgbClr val="7E081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0860" y="1729231"/>
            <a:ext cx="13562228" cy="2957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00143" y="7228332"/>
            <a:ext cx="4423664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91197" y="7228332"/>
            <a:ext cx="317950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953244" y="7228332"/>
            <a:ext cx="317950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604" y="259079"/>
            <a:ext cx="13296900" cy="7254240"/>
          </a:xfrm>
          <a:custGeom>
            <a:avLst/>
            <a:gdLst/>
            <a:ahLst/>
            <a:cxnLst/>
            <a:rect l="l" t="t" r="r" b="b"/>
            <a:pathLst>
              <a:path w="13296900" h="7254240">
                <a:moveTo>
                  <a:pt x="0" y="7254240"/>
                </a:moveTo>
                <a:lnTo>
                  <a:pt x="13296900" y="7254240"/>
                </a:lnTo>
                <a:lnTo>
                  <a:pt x="13296900" y="0"/>
                </a:lnTo>
                <a:lnTo>
                  <a:pt x="0" y="0"/>
                </a:lnTo>
                <a:lnTo>
                  <a:pt x="0" y="7254240"/>
                </a:lnTo>
                <a:close/>
              </a:path>
            </a:pathLst>
          </a:custGeom>
          <a:solidFill>
            <a:srgbClr val="A413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63328" y="527304"/>
            <a:ext cx="3697224" cy="6829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" y="6664452"/>
            <a:ext cx="4090416" cy="63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011" y="527126"/>
            <a:ext cx="9130030" cy="1994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6450" dirty="0">
                <a:solidFill>
                  <a:srgbClr val="FFFFFF"/>
                </a:solidFill>
                <a:latin typeface="Verdana"/>
                <a:cs typeface="Verdana"/>
              </a:rPr>
              <a:t>Database  </a:t>
            </a:r>
            <a:r>
              <a:rPr sz="6450" spc="-5" dirty="0">
                <a:solidFill>
                  <a:srgbClr val="FFFFFF"/>
                </a:solidFill>
                <a:latin typeface="Verdana"/>
                <a:cs typeface="Verdana"/>
              </a:rPr>
              <a:t>Management</a:t>
            </a:r>
            <a:r>
              <a:rPr sz="645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450" spc="-15" dirty="0">
                <a:solidFill>
                  <a:srgbClr val="FFFFFF"/>
                </a:solidFill>
                <a:latin typeface="Verdana"/>
                <a:cs typeface="Verdana"/>
              </a:rPr>
              <a:t>Systems</a:t>
            </a:r>
            <a:endParaRPr sz="64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293" y="4844237"/>
            <a:ext cx="4142740" cy="709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5305" algn="l"/>
              </a:tabLst>
            </a:pPr>
            <a:r>
              <a:rPr sz="3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-85" dirty="0">
                <a:solidFill>
                  <a:srgbClr val="FFFFFF"/>
                </a:solidFill>
                <a:latin typeface="Verdana"/>
                <a:cs typeface="Verdana"/>
              </a:rPr>
              <a:t>Transactions</a:t>
            </a:r>
            <a:endParaRPr sz="4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505205"/>
            <a:ext cx="612521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Transaction</a:t>
            </a:r>
            <a:r>
              <a:rPr spc="-45" dirty="0"/>
              <a:t> </a:t>
            </a:r>
            <a:r>
              <a:rPr spc="-5" dirty="0"/>
              <a:t>State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015" y="1659077"/>
            <a:ext cx="6301105" cy="5303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105"/>
              </a:spcBef>
              <a:buSzPct val="74025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850" dirty="0">
                <a:latin typeface="Verdana"/>
                <a:cs typeface="Verdana"/>
              </a:rPr>
              <a:t>BEGIN</a:t>
            </a:r>
            <a:r>
              <a:rPr sz="3850" spc="-10" dirty="0">
                <a:latin typeface="Verdana"/>
                <a:cs typeface="Verdana"/>
              </a:rPr>
              <a:t> TRANSACTION</a:t>
            </a:r>
            <a:endParaRPr sz="3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◼"/>
            </a:pPr>
            <a:endParaRPr sz="4000">
              <a:latin typeface="Times New Roman"/>
              <a:cs typeface="Times New Roman"/>
            </a:endParaRPr>
          </a:p>
          <a:p>
            <a:pPr marL="455930" indent="-443230">
              <a:lnSpc>
                <a:spcPct val="100000"/>
              </a:lnSpc>
              <a:buSzPct val="74025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850" spc="-5" dirty="0">
                <a:latin typeface="Verdana"/>
                <a:cs typeface="Verdana"/>
              </a:rPr>
              <a:t>READ OR</a:t>
            </a:r>
            <a:r>
              <a:rPr sz="3850" spc="-45" dirty="0">
                <a:latin typeface="Verdana"/>
                <a:cs typeface="Verdana"/>
              </a:rPr>
              <a:t> </a:t>
            </a:r>
            <a:r>
              <a:rPr sz="3850" dirty="0">
                <a:latin typeface="Verdana"/>
                <a:cs typeface="Verdana"/>
              </a:rPr>
              <a:t>WRITE</a:t>
            </a:r>
            <a:endParaRPr sz="3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◼"/>
            </a:pPr>
            <a:endParaRPr sz="4000">
              <a:latin typeface="Times New Roman"/>
              <a:cs typeface="Times New Roman"/>
            </a:endParaRPr>
          </a:p>
          <a:p>
            <a:pPr marL="455930" indent="-443230">
              <a:lnSpc>
                <a:spcPct val="100000"/>
              </a:lnSpc>
              <a:buSzPct val="74025"/>
              <a:buFont typeface="Wingdings"/>
              <a:buChar char="◼"/>
              <a:tabLst>
                <a:tab pos="455930" algn="l"/>
                <a:tab pos="456565" algn="l"/>
                <a:tab pos="1679575" algn="l"/>
              </a:tabLst>
            </a:pPr>
            <a:r>
              <a:rPr sz="3850" spc="-5" dirty="0">
                <a:latin typeface="Verdana"/>
                <a:cs typeface="Verdana"/>
              </a:rPr>
              <a:t>END	</a:t>
            </a:r>
            <a:r>
              <a:rPr sz="3850" spc="-25" dirty="0">
                <a:latin typeface="Verdana"/>
                <a:cs typeface="Verdana"/>
              </a:rPr>
              <a:t>TRANSACTION</a:t>
            </a:r>
            <a:endParaRPr sz="3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◼"/>
            </a:pPr>
            <a:endParaRPr sz="4000">
              <a:latin typeface="Times New Roman"/>
              <a:cs typeface="Times New Roman"/>
            </a:endParaRPr>
          </a:p>
          <a:p>
            <a:pPr marL="455930" indent="-443230">
              <a:lnSpc>
                <a:spcPct val="100000"/>
              </a:lnSpc>
              <a:spcBef>
                <a:spcPts val="5"/>
              </a:spcBef>
              <a:buSzPct val="74025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850" spc="-5" dirty="0">
                <a:latin typeface="Verdana"/>
                <a:cs typeface="Verdana"/>
              </a:rPr>
              <a:t>COMMIT</a:t>
            </a:r>
            <a:r>
              <a:rPr sz="3850" spc="-70" dirty="0">
                <a:latin typeface="Verdana"/>
                <a:cs typeface="Verdana"/>
              </a:rPr>
              <a:t> </a:t>
            </a:r>
            <a:r>
              <a:rPr sz="3850" spc="-120" dirty="0">
                <a:latin typeface="Verdana"/>
                <a:cs typeface="Verdana"/>
              </a:rPr>
              <a:t>TRANSACTION</a:t>
            </a:r>
            <a:endParaRPr sz="3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◼"/>
            </a:pPr>
            <a:endParaRPr sz="4000">
              <a:latin typeface="Times New Roman"/>
              <a:cs typeface="Times New Roman"/>
            </a:endParaRPr>
          </a:p>
          <a:p>
            <a:pPr marL="455930" indent="-443230">
              <a:lnSpc>
                <a:spcPct val="100000"/>
              </a:lnSpc>
              <a:buSzPct val="74025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850" spc="-5" dirty="0">
                <a:latin typeface="Verdana"/>
                <a:cs typeface="Verdana"/>
              </a:rPr>
              <a:t>ROLLBACK</a:t>
            </a:r>
            <a:endParaRPr sz="3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574929"/>
            <a:ext cx="612521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Transaction</a:t>
            </a:r>
            <a:r>
              <a:rPr spc="-45" dirty="0"/>
              <a:t> </a:t>
            </a:r>
            <a:r>
              <a:rPr spc="-5" dirty="0"/>
              <a:t>State</a:t>
            </a:r>
          </a:p>
        </p:txBody>
      </p:sp>
      <p:sp>
        <p:nvSpPr>
          <p:cNvPr id="3" name="object 3"/>
          <p:cNvSpPr/>
          <p:nvPr/>
        </p:nvSpPr>
        <p:spPr>
          <a:xfrm>
            <a:off x="1630933" y="1756552"/>
            <a:ext cx="10010649" cy="431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518922"/>
            <a:ext cx="308483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Log</a:t>
            </a:r>
            <a:r>
              <a:rPr spc="-75" dirty="0"/>
              <a:t> </a:t>
            </a:r>
            <a:r>
              <a:rPr spc="-5"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104" y="1745741"/>
            <a:ext cx="12826696" cy="5001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100"/>
              </a:spcBef>
              <a:buSzPct val="86363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300" dirty="0">
                <a:latin typeface="Verdana"/>
                <a:cs typeface="Verdana"/>
              </a:rPr>
              <a:t>Sequential, </a:t>
            </a:r>
            <a:r>
              <a:rPr sz="3300" spc="-5" dirty="0">
                <a:latin typeface="Verdana"/>
                <a:cs typeface="Verdana"/>
              </a:rPr>
              <a:t>append </a:t>
            </a:r>
            <a:r>
              <a:rPr sz="3300" dirty="0">
                <a:latin typeface="Verdana"/>
                <a:cs typeface="Verdana"/>
              </a:rPr>
              <a:t>only </a:t>
            </a:r>
            <a:r>
              <a:rPr sz="3300" spc="-15" dirty="0">
                <a:latin typeface="Verdana"/>
                <a:cs typeface="Verdana"/>
              </a:rPr>
              <a:t>list </a:t>
            </a:r>
            <a:r>
              <a:rPr sz="3300" dirty="0">
                <a:latin typeface="Verdana"/>
                <a:cs typeface="Verdana"/>
              </a:rPr>
              <a:t>of </a:t>
            </a:r>
            <a:r>
              <a:rPr sz="3300" spc="-10" dirty="0">
                <a:latin typeface="Verdana"/>
                <a:cs typeface="Verdana"/>
              </a:rPr>
              <a:t>transaction</a:t>
            </a:r>
            <a:r>
              <a:rPr lang="en-US" sz="3300" spc="-10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states</a:t>
            </a:r>
          </a:p>
          <a:p>
            <a:pPr>
              <a:lnSpc>
                <a:spcPct val="100000"/>
              </a:lnSpc>
              <a:spcBef>
                <a:spcPts val="45"/>
              </a:spcBef>
              <a:buChar char="◼"/>
            </a:pPr>
            <a:endParaRPr sz="3500" dirty="0">
              <a:latin typeface="Times New Roman"/>
              <a:cs typeface="Times New Roman"/>
            </a:endParaRPr>
          </a:p>
          <a:p>
            <a:pPr marL="394970" indent="-382270">
              <a:lnSpc>
                <a:spcPct val="100000"/>
              </a:lnSpc>
              <a:buSzPct val="74242"/>
              <a:buFont typeface="Wingdings"/>
              <a:buChar char="◼"/>
              <a:tabLst>
                <a:tab pos="394970" algn="l"/>
                <a:tab pos="395605" algn="l"/>
              </a:tabLst>
            </a:pPr>
            <a:r>
              <a:rPr sz="3300" spc="-5" dirty="0">
                <a:latin typeface="Verdana"/>
                <a:cs typeface="Verdana"/>
              </a:rPr>
              <a:t>Each </a:t>
            </a:r>
            <a:r>
              <a:rPr sz="3300" dirty="0">
                <a:latin typeface="Verdana"/>
                <a:cs typeface="Verdana"/>
              </a:rPr>
              <a:t>entry</a:t>
            </a:r>
            <a:r>
              <a:rPr sz="3300" spc="-15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contains:</a:t>
            </a:r>
            <a:endParaRPr sz="3300" dirty="0">
              <a:latin typeface="Verdana"/>
              <a:cs typeface="Verdana"/>
            </a:endParaRPr>
          </a:p>
          <a:p>
            <a:pPr marL="754380" lvl="1" indent="-284480">
              <a:lnSpc>
                <a:spcPts val="3954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200" spc="-40" dirty="0">
                <a:latin typeface="Verdana"/>
                <a:cs typeface="Verdana"/>
              </a:rPr>
              <a:t>Transaction</a:t>
            </a:r>
            <a:r>
              <a:rPr sz="2200" spc="-5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ID</a:t>
            </a:r>
            <a:endParaRPr sz="2200" dirty="0">
              <a:latin typeface="Verdana"/>
              <a:cs typeface="Verdana"/>
            </a:endParaRPr>
          </a:p>
          <a:p>
            <a:pPr marL="754380" lvl="1" indent="-284480">
              <a:lnSpc>
                <a:spcPts val="3954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200" spc="-5" dirty="0">
                <a:latin typeface="Verdana"/>
                <a:cs typeface="Verdana"/>
              </a:rPr>
              <a:t>State</a:t>
            </a:r>
            <a:endParaRPr sz="22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200" spc="-15" dirty="0">
                <a:latin typeface="Verdana"/>
                <a:cs typeface="Verdana"/>
              </a:rPr>
              <a:t>Any </a:t>
            </a:r>
            <a:r>
              <a:rPr sz="2200" spc="-5" dirty="0">
                <a:latin typeface="Verdana"/>
                <a:cs typeface="Verdana"/>
              </a:rPr>
              <a:t>data modifications that were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made</a:t>
            </a:r>
            <a:endParaRPr sz="22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Times New Roman"/>
              <a:buChar char="–"/>
            </a:pPr>
            <a:endParaRPr sz="3400" dirty="0">
              <a:latin typeface="Times New Roman"/>
              <a:cs typeface="Times New Roman"/>
            </a:endParaRPr>
          </a:p>
          <a:p>
            <a:pPr marL="394970" indent="-382270">
              <a:lnSpc>
                <a:spcPts val="3954"/>
              </a:lnSpc>
              <a:buSzPct val="74242"/>
              <a:buFont typeface="Wingdings"/>
              <a:buChar char="◼"/>
              <a:tabLst>
                <a:tab pos="394970" algn="l"/>
                <a:tab pos="395605" algn="l"/>
              </a:tabLst>
            </a:pPr>
            <a:r>
              <a:rPr sz="3300" spc="-5" dirty="0">
                <a:latin typeface="Verdana"/>
                <a:cs typeface="Verdana"/>
              </a:rPr>
              <a:t>This </a:t>
            </a:r>
            <a:r>
              <a:rPr sz="3300" spc="-15" dirty="0">
                <a:solidFill>
                  <a:srgbClr val="7E0713"/>
                </a:solidFill>
                <a:latin typeface="Verdana"/>
                <a:cs typeface="Verdana"/>
              </a:rPr>
              <a:t>log</a:t>
            </a:r>
            <a:r>
              <a:rPr sz="3300" spc="-1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is </a:t>
            </a:r>
            <a:r>
              <a:rPr sz="3300" dirty="0">
                <a:latin typeface="Verdana"/>
                <a:cs typeface="Verdana"/>
              </a:rPr>
              <a:t>useful</a:t>
            </a:r>
            <a:r>
              <a:rPr sz="3300" spc="-50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for</a:t>
            </a:r>
          </a:p>
          <a:p>
            <a:pPr marL="754380" lvl="1" indent="-284480">
              <a:lnSpc>
                <a:spcPts val="3954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200" spc="-5" dirty="0">
                <a:latin typeface="Verdana"/>
                <a:cs typeface="Verdana"/>
              </a:rPr>
              <a:t>ROLLBACK</a:t>
            </a:r>
            <a:r>
              <a:rPr lang="en-US" sz="2200" spc="-5" dirty="0">
                <a:latin typeface="Verdana"/>
                <a:cs typeface="Verdana"/>
              </a:rPr>
              <a:t>: look back on the log file at exact time and redo</a:t>
            </a:r>
            <a:endParaRPr sz="22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200" spc="-20" dirty="0">
                <a:latin typeface="Verdana"/>
                <a:cs typeface="Verdana"/>
              </a:rPr>
              <a:t>Recovery</a:t>
            </a:r>
            <a:r>
              <a:rPr lang="en-US" sz="2200" spc="-20" dirty="0">
                <a:latin typeface="Verdana"/>
                <a:cs typeface="Verdana"/>
              </a:rPr>
              <a:t>: </a:t>
            </a:r>
            <a:r>
              <a:rPr lang="en-US" sz="2200" spc="-20" dirty="0" err="1">
                <a:latin typeface="Verdana"/>
                <a:cs typeface="Verdana"/>
              </a:rPr>
              <a:t>E.g</a:t>
            </a:r>
            <a:r>
              <a:rPr lang="en-US" sz="2200" spc="-20" dirty="0">
                <a:latin typeface="Verdana"/>
                <a:cs typeface="Verdana"/>
              </a:rPr>
              <a:t> snapshot of backup (</a:t>
            </a:r>
            <a:r>
              <a:rPr lang="en-US" sz="2200" spc="-20" dirty="0" err="1">
                <a:latin typeface="Verdana"/>
                <a:cs typeface="Verdana"/>
              </a:rPr>
              <a:t>freq</a:t>
            </a:r>
            <a:r>
              <a:rPr lang="en-US" sz="2200" spc="-20" dirty="0">
                <a:latin typeface="Verdana"/>
                <a:cs typeface="Verdana"/>
              </a:rPr>
              <a:t>: once a day or once a month)</a:t>
            </a:r>
            <a:endParaRPr sz="2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614248"/>
            <a:ext cx="907859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Properties </a:t>
            </a:r>
            <a:r>
              <a:rPr spc="-5" dirty="0"/>
              <a:t>of</a:t>
            </a:r>
            <a:r>
              <a:rPr spc="45" dirty="0"/>
              <a:t> </a:t>
            </a:r>
            <a:r>
              <a:rPr spc="-60" dirty="0"/>
              <a:t>Transactions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014" y="1881327"/>
            <a:ext cx="12857786" cy="40625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5930" algn="l"/>
              </a:tabLst>
            </a:pPr>
            <a:r>
              <a:rPr sz="2850" spc="3035" dirty="0">
                <a:latin typeface="Wingdings"/>
                <a:cs typeface="Wingdings"/>
              </a:rPr>
              <a:t>◼</a:t>
            </a:r>
            <a:r>
              <a:rPr sz="2850" spc="3035" dirty="0">
                <a:latin typeface="Times New Roman"/>
                <a:cs typeface="Times New Roman"/>
              </a:rPr>
              <a:t>	</a:t>
            </a:r>
            <a:r>
              <a:rPr sz="3850" spc="-5" dirty="0">
                <a:latin typeface="Verdana"/>
                <a:cs typeface="Verdana"/>
              </a:rPr>
              <a:t>Often called ACID</a:t>
            </a:r>
            <a:r>
              <a:rPr sz="3850" spc="-25" dirty="0">
                <a:latin typeface="Verdana"/>
                <a:cs typeface="Verdana"/>
              </a:rPr>
              <a:t> </a:t>
            </a:r>
            <a:r>
              <a:rPr sz="3850" spc="-220" dirty="0">
                <a:latin typeface="Verdana"/>
                <a:cs typeface="Verdana"/>
              </a:rPr>
              <a:t>properties:</a:t>
            </a:r>
            <a:endParaRPr sz="3850" dirty="0">
              <a:latin typeface="Verdana"/>
              <a:cs typeface="Verdana"/>
            </a:endParaRPr>
          </a:p>
          <a:p>
            <a:pPr marL="469900">
              <a:lnSpc>
                <a:spcPts val="4615"/>
              </a:lnSpc>
            </a:pPr>
            <a:r>
              <a:rPr sz="2200" spc="20" dirty="0">
                <a:latin typeface="Times New Roman"/>
                <a:cs typeface="Times New Roman"/>
              </a:rPr>
              <a:t>–</a:t>
            </a:r>
            <a:r>
              <a:rPr sz="2200" spc="20" dirty="0">
                <a:latin typeface="Verdana"/>
                <a:cs typeface="Verdana"/>
              </a:rPr>
              <a:t>Atomicity</a:t>
            </a:r>
            <a:r>
              <a:rPr lang="en-US" sz="2200" spc="20" dirty="0">
                <a:latin typeface="Verdana"/>
                <a:cs typeface="Verdana"/>
              </a:rPr>
              <a:t>: everything in transaction or nothing </a:t>
            </a:r>
            <a:endParaRPr sz="2200" dirty="0">
              <a:latin typeface="Verdana"/>
              <a:cs typeface="Verdana"/>
            </a:endParaRPr>
          </a:p>
          <a:p>
            <a:pPr marL="469900">
              <a:lnSpc>
                <a:spcPts val="4615"/>
              </a:lnSpc>
            </a:pPr>
            <a:r>
              <a:rPr sz="2200" spc="20" dirty="0">
                <a:latin typeface="Times New Roman"/>
                <a:cs typeface="Times New Roman"/>
              </a:rPr>
              <a:t>–</a:t>
            </a:r>
            <a:r>
              <a:rPr sz="2200" spc="20" dirty="0">
                <a:latin typeface="Verdana"/>
                <a:cs typeface="Verdana"/>
              </a:rPr>
              <a:t>Consistency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Preservation</a:t>
            </a:r>
            <a:r>
              <a:rPr lang="en-US" sz="2200" spc="-10" dirty="0">
                <a:latin typeface="Verdana"/>
                <a:cs typeface="Verdana"/>
              </a:rPr>
              <a:t>: when trans is complete,  invariant should not exist. </a:t>
            </a:r>
            <a:r>
              <a:rPr lang="en-US" sz="2200" spc="-10" dirty="0" err="1">
                <a:latin typeface="Verdana"/>
                <a:cs typeface="Verdana"/>
              </a:rPr>
              <a:t>E.g</a:t>
            </a:r>
            <a:r>
              <a:rPr lang="en-US" sz="2200" spc="-10" dirty="0">
                <a:latin typeface="Verdana"/>
                <a:cs typeface="Verdana"/>
              </a:rPr>
              <a:t> insert primary key/ foreign key</a:t>
            </a:r>
            <a:endParaRPr sz="2200" dirty="0">
              <a:latin typeface="Verdana"/>
              <a:cs typeface="Verdana"/>
            </a:endParaRPr>
          </a:p>
          <a:p>
            <a:pPr marL="469900">
              <a:lnSpc>
                <a:spcPts val="4615"/>
              </a:lnSpc>
            </a:pPr>
            <a:r>
              <a:rPr sz="2200" spc="25" dirty="0">
                <a:latin typeface="Times New Roman"/>
                <a:cs typeface="Times New Roman"/>
              </a:rPr>
              <a:t>–</a:t>
            </a:r>
            <a:r>
              <a:rPr sz="2200" spc="25" dirty="0">
                <a:latin typeface="Verdana"/>
                <a:cs typeface="Verdana"/>
              </a:rPr>
              <a:t>Isolation</a:t>
            </a:r>
            <a:r>
              <a:rPr lang="en-US" sz="2200" spc="25" dirty="0">
                <a:latin typeface="Verdana"/>
                <a:cs typeface="Verdana"/>
              </a:rPr>
              <a:t>: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e.g., multiple transactions reading and writing to a table at the same time</a:t>
            </a:r>
            <a:r>
              <a:rPr lang="en-US" sz="2200" spc="25" dirty="0">
                <a:latin typeface="Verdana"/>
                <a:cs typeface="Verdana"/>
              </a:rPr>
              <a:t> (reserve a ticket)</a:t>
            </a:r>
            <a:endParaRPr sz="2200" dirty="0">
              <a:latin typeface="Verdana"/>
              <a:cs typeface="Verdana"/>
            </a:endParaRPr>
          </a:p>
          <a:p>
            <a:pPr marL="469900">
              <a:lnSpc>
                <a:spcPts val="4615"/>
              </a:lnSpc>
            </a:pPr>
            <a:r>
              <a:rPr sz="2200" spc="15" dirty="0">
                <a:latin typeface="Times New Roman"/>
                <a:cs typeface="Times New Roman"/>
              </a:rPr>
              <a:t>–</a:t>
            </a:r>
            <a:r>
              <a:rPr sz="2200" spc="15" dirty="0">
                <a:latin typeface="Verdana"/>
                <a:cs typeface="Verdana"/>
              </a:rPr>
              <a:t>Durability</a:t>
            </a:r>
            <a:r>
              <a:rPr lang="en-US" sz="2200" spc="15" dirty="0">
                <a:latin typeface="Verdana"/>
                <a:cs typeface="Verdana"/>
              </a:rPr>
              <a:t>: ? log file</a:t>
            </a:r>
            <a:endParaRPr sz="2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304" y="505205"/>
            <a:ext cx="357441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Schedules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015" y="1646935"/>
            <a:ext cx="12835255" cy="56652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176530">
              <a:lnSpc>
                <a:spcPts val="4070"/>
              </a:lnSpc>
              <a:spcBef>
                <a:spcPts val="140"/>
              </a:spcBef>
              <a:buSzPct val="86363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300" dirty="0">
                <a:latin typeface="Verdana"/>
                <a:cs typeface="Verdana"/>
              </a:rPr>
              <a:t>A </a:t>
            </a:r>
            <a:r>
              <a:rPr sz="3300" spc="-5" dirty="0">
                <a:latin typeface="Verdana"/>
                <a:cs typeface="Verdana"/>
              </a:rPr>
              <a:t>schedule </a:t>
            </a:r>
            <a:r>
              <a:rPr sz="3300" spc="-10" dirty="0">
                <a:latin typeface="Verdana"/>
                <a:cs typeface="Verdana"/>
              </a:rPr>
              <a:t>is </a:t>
            </a:r>
            <a:r>
              <a:rPr sz="3300" dirty="0">
                <a:latin typeface="Verdana"/>
                <a:cs typeface="Verdana"/>
              </a:rPr>
              <a:t>an </a:t>
            </a:r>
            <a:r>
              <a:rPr sz="3300" spc="-10" dirty="0">
                <a:latin typeface="Verdana"/>
                <a:cs typeface="Verdana"/>
              </a:rPr>
              <a:t>ordering </a:t>
            </a:r>
            <a:r>
              <a:rPr sz="3300" dirty="0">
                <a:latin typeface="Verdana"/>
                <a:cs typeface="Verdana"/>
              </a:rPr>
              <a:t>of </a:t>
            </a:r>
            <a:r>
              <a:rPr sz="3300" spc="-5" dirty="0">
                <a:latin typeface="Verdana"/>
                <a:cs typeface="Verdana"/>
              </a:rPr>
              <a:t>the </a:t>
            </a:r>
            <a:r>
              <a:rPr sz="3300" spc="-10" dirty="0">
                <a:latin typeface="Verdana"/>
                <a:cs typeface="Verdana"/>
              </a:rPr>
              <a:t>operations </a:t>
            </a:r>
            <a:r>
              <a:rPr sz="3300" spc="-5" dirty="0">
                <a:latin typeface="Verdana"/>
                <a:cs typeface="Verdana"/>
              </a:rPr>
              <a:t>within </a:t>
            </a:r>
            <a:r>
              <a:rPr sz="3300" dirty="0">
                <a:latin typeface="Verdana"/>
                <a:cs typeface="Verdana"/>
              </a:rPr>
              <a:t>a set of  </a:t>
            </a:r>
            <a:r>
              <a:rPr sz="3300" spc="-15" dirty="0">
                <a:latin typeface="Verdana"/>
                <a:cs typeface="Verdana"/>
              </a:rPr>
              <a:t>transactions</a:t>
            </a:r>
            <a:endParaRPr sz="3300" dirty="0">
              <a:latin typeface="Verdana"/>
              <a:cs typeface="Verdana"/>
            </a:endParaRPr>
          </a:p>
          <a:p>
            <a:pPr marL="754380" lvl="1" indent="-284480">
              <a:lnSpc>
                <a:spcPts val="3804"/>
              </a:lnSpc>
              <a:spcBef>
                <a:spcPts val="5"/>
              </a:spcBef>
              <a:buFont typeface="Times New Roman"/>
              <a:buChar char="–"/>
              <a:tabLst>
                <a:tab pos="755015" algn="l"/>
              </a:tabLst>
            </a:pPr>
            <a:r>
              <a:rPr sz="2200" spc="-10" dirty="0">
                <a:latin typeface="Verdana"/>
                <a:cs typeface="Verdana"/>
              </a:rPr>
              <a:t>Operations </a:t>
            </a:r>
            <a:r>
              <a:rPr sz="2200" dirty="0">
                <a:latin typeface="Verdana"/>
                <a:cs typeface="Verdana"/>
              </a:rPr>
              <a:t>from </a:t>
            </a:r>
            <a:r>
              <a:rPr sz="2200" spc="-5" dirty="0">
                <a:latin typeface="Verdana"/>
                <a:cs typeface="Verdana"/>
              </a:rPr>
              <a:t>different </a:t>
            </a:r>
            <a:r>
              <a:rPr sz="2200" spc="-10" dirty="0">
                <a:latin typeface="Verdana"/>
                <a:cs typeface="Verdana"/>
              </a:rPr>
              <a:t>transactions </a:t>
            </a:r>
            <a:r>
              <a:rPr sz="2200" spc="-5" dirty="0">
                <a:latin typeface="Verdana"/>
                <a:cs typeface="Verdana"/>
              </a:rPr>
              <a:t>can be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interleaved</a:t>
            </a:r>
            <a:r>
              <a:rPr lang="en-US" sz="2200" spc="-15" dirty="0">
                <a:latin typeface="Verdana"/>
                <a:cs typeface="Verdana"/>
              </a:rPr>
              <a:t> </a:t>
            </a:r>
            <a:r>
              <a:rPr lang="zh-CN" altLang="en-US" sz="2200" spc="-15" dirty="0">
                <a:latin typeface="Verdana"/>
                <a:cs typeface="Verdana"/>
              </a:rPr>
              <a:t>交叉</a:t>
            </a:r>
            <a:endParaRPr sz="2200" dirty="0">
              <a:latin typeface="Verdana"/>
              <a:cs typeface="Verdana"/>
            </a:endParaRPr>
          </a:p>
          <a:p>
            <a:pPr marL="754380" marR="40640" lvl="1" indent="-284480">
              <a:lnSpc>
                <a:spcPts val="3950"/>
              </a:lnSpc>
              <a:spcBef>
                <a:spcPts val="135"/>
              </a:spcBef>
              <a:buFont typeface="Times New Roman"/>
              <a:buChar char="–"/>
              <a:tabLst>
                <a:tab pos="755015" algn="l"/>
              </a:tabLst>
            </a:pPr>
            <a:r>
              <a:rPr sz="2200" spc="-10" dirty="0">
                <a:latin typeface="Verdana"/>
                <a:cs typeface="Verdana"/>
              </a:rPr>
              <a:t>Operations </a:t>
            </a:r>
            <a:r>
              <a:rPr sz="2200" dirty="0">
                <a:latin typeface="Verdana"/>
                <a:cs typeface="Verdana"/>
              </a:rPr>
              <a:t>from a </a:t>
            </a:r>
            <a:r>
              <a:rPr sz="2200" spc="-10" dirty="0">
                <a:latin typeface="Verdana"/>
                <a:cs typeface="Verdana"/>
              </a:rPr>
              <a:t>transaction </a:t>
            </a:r>
            <a:r>
              <a:rPr sz="2200" spc="-5" dirty="0">
                <a:latin typeface="Verdana"/>
                <a:cs typeface="Verdana"/>
              </a:rPr>
              <a:t>must </a:t>
            </a:r>
            <a:r>
              <a:rPr sz="2200" dirty="0">
                <a:latin typeface="Verdana"/>
                <a:cs typeface="Verdana"/>
              </a:rPr>
              <a:t>show up </a:t>
            </a:r>
            <a:r>
              <a:rPr sz="2200" spc="-10" dirty="0">
                <a:latin typeface="Verdana"/>
                <a:cs typeface="Verdana"/>
              </a:rPr>
              <a:t>in </a:t>
            </a:r>
            <a:r>
              <a:rPr sz="2200" spc="-5" dirty="0">
                <a:latin typeface="Verdana"/>
                <a:cs typeface="Verdana"/>
              </a:rPr>
              <a:t>the same  order </a:t>
            </a:r>
            <a:r>
              <a:rPr sz="2200" spc="-10" dirty="0">
                <a:latin typeface="Verdana"/>
                <a:cs typeface="Verdana"/>
              </a:rPr>
              <a:t>in </a:t>
            </a:r>
            <a:r>
              <a:rPr sz="2200" spc="-5" dirty="0">
                <a:latin typeface="Verdana"/>
                <a:cs typeface="Verdana"/>
              </a:rPr>
              <a:t>the </a:t>
            </a:r>
            <a:r>
              <a:rPr sz="2200" dirty="0">
                <a:latin typeface="Verdana"/>
                <a:cs typeface="Verdana"/>
              </a:rPr>
              <a:t>schedule</a:t>
            </a:r>
          </a:p>
          <a:p>
            <a:pPr lvl="1">
              <a:lnSpc>
                <a:spcPct val="100000"/>
              </a:lnSpc>
              <a:buFont typeface="Times New Roman"/>
              <a:buChar char="–"/>
            </a:pPr>
            <a:endParaRPr sz="4000" dirty="0">
              <a:latin typeface="Times New Roman"/>
              <a:cs typeface="Times New Roman"/>
            </a:endParaRPr>
          </a:p>
          <a:p>
            <a:pPr marL="394970" indent="-382270">
              <a:lnSpc>
                <a:spcPts val="3954"/>
              </a:lnSpc>
              <a:spcBef>
                <a:spcPts val="3195"/>
              </a:spcBef>
              <a:buSzPct val="74242"/>
              <a:buFont typeface="Wingdings"/>
              <a:buChar char="◼"/>
              <a:tabLst>
                <a:tab pos="394970" algn="l"/>
                <a:tab pos="395605" algn="l"/>
              </a:tabLst>
            </a:pPr>
            <a:r>
              <a:rPr sz="3300" dirty="0">
                <a:latin typeface="Verdana"/>
                <a:cs typeface="Verdana"/>
              </a:rPr>
              <a:t>Lost </a:t>
            </a:r>
            <a:r>
              <a:rPr sz="3300" spc="-5" dirty="0">
                <a:latin typeface="Verdana"/>
                <a:cs typeface="Verdana"/>
              </a:rPr>
              <a:t>Update</a:t>
            </a:r>
            <a:r>
              <a:rPr sz="3300" spc="-35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Schedule</a:t>
            </a:r>
            <a:r>
              <a:rPr lang="en-US" sz="3300" spc="-5" dirty="0">
                <a:latin typeface="Verdana"/>
                <a:cs typeface="Verdana"/>
              </a:rPr>
              <a:t> r– read </a:t>
            </a:r>
            <a:endParaRPr sz="3300" dirty="0">
              <a:latin typeface="Verdana"/>
              <a:cs typeface="Verdana"/>
            </a:endParaRPr>
          </a:p>
          <a:p>
            <a:pPr marL="469900">
              <a:lnSpc>
                <a:spcPts val="3954"/>
              </a:lnSpc>
            </a:pPr>
            <a:r>
              <a:rPr sz="2200" dirty="0">
                <a:latin typeface="Times New Roman"/>
                <a:cs typeface="Times New Roman"/>
              </a:rPr>
              <a:t>– </a:t>
            </a:r>
            <a:r>
              <a:rPr sz="2200" dirty="0">
                <a:latin typeface="Verdana"/>
                <a:cs typeface="Verdana"/>
              </a:rPr>
              <a:t>Sa: r1(X); r2(X); </a:t>
            </a:r>
            <a:r>
              <a:rPr sz="2200" spc="-5" dirty="0">
                <a:latin typeface="Verdana"/>
                <a:cs typeface="Verdana"/>
              </a:rPr>
              <a:t>w1(X); </a:t>
            </a:r>
            <a:r>
              <a:rPr sz="2200" dirty="0">
                <a:latin typeface="Verdana"/>
                <a:cs typeface="Verdana"/>
              </a:rPr>
              <a:t>r1(Y); </a:t>
            </a:r>
            <a:r>
              <a:rPr sz="2200" spc="-5" dirty="0">
                <a:latin typeface="Verdana"/>
                <a:cs typeface="Verdana"/>
              </a:rPr>
              <a:t>w2(X);</a:t>
            </a:r>
            <a:r>
              <a:rPr sz="2200" spc="-25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w1(Y);</a:t>
            </a:r>
            <a:endParaRPr sz="2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394970" indent="-382270">
              <a:lnSpc>
                <a:spcPts val="3954"/>
              </a:lnSpc>
              <a:buSzPct val="74242"/>
              <a:buFont typeface="Wingdings"/>
              <a:buChar char="◼"/>
              <a:tabLst>
                <a:tab pos="394970" algn="l"/>
                <a:tab pos="395605" algn="l"/>
              </a:tabLst>
            </a:pPr>
            <a:r>
              <a:rPr sz="3300" spc="-50" dirty="0">
                <a:latin typeface="Verdana"/>
                <a:cs typeface="Verdana"/>
              </a:rPr>
              <a:t>Temporary </a:t>
            </a:r>
            <a:r>
              <a:rPr sz="3300" spc="-10" dirty="0">
                <a:latin typeface="Verdana"/>
                <a:cs typeface="Verdana"/>
              </a:rPr>
              <a:t>Update</a:t>
            </a:r>
            <a:r>
              <a:rPr sz="3300" spc="45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Schedule</a:t>
            </a:r>
          </a:p>
          <a:p>
            <a:pPr marL="469900">
              <a:lnSpc>
                <a:spcPts val="3954"/>
              </a:lnSpc>
            </a:pPr>
            <a:r>
              <a:rPr sz="2200" dirty="0">
                <a:latin typeface="Times New Roman"/>
                <a:cs typeface="Times New Roman"/>
              </a:rPr>
              <a:t>– </a:t>
            </a:r>
            <a:r>
              <a:rPr sz="2200" dirty="0">
                <a:latin typeface="Verdana"/>
                <a:cs typeface="Verdana"/>
              </a:rPr>
              <a:t>Sb: r1(X); </a:t>
            </a:r>
            <a:r>
              <a:rPr sz="2200" spc="-5" dirty="0">
                <a:latin typeface="Verdana"/>
                <a:cs typeface="Verdana"/>
              </a:rPr>
              <a:t>w1(X); </a:t>
            </a:r>
            <a:r>
              <a:rPr sz="2200" dirty="0">
                <a:latin typeface="Verdana"/>
                <a:cs typeface="Verdana"/>
              </a:rPr>
              <a:t>r2(X); </a:t>
            </a:r>
            <a:r>
              <a:rPr sz="2200" spc="-5" dirty="0">
                <a:latin typeface="Verdana"/>
                <a:cs typeface="Verdana"/>
              </a:rPr>
              <a:t>w2(X); </a:t>
            </a:r>
            <a:r>
              <a:rPr sz="2200" dirty="0">
                <a:latin typeface="Verdana"/>
                <a:cs typeface="Verdana"/>
              </a:rPr>
              <a:t>r1(Y);</a:t>
            </a:r>
            <a:r>
              <a:rPr sz="2200" spc="-229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a1;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629488"/>
            <a:ext cx="300736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Conflicts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015" y="1951431"/>
            <a:ext cx="11993880" cy="5134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100"/>
              </a:spcBef>
              <a:buSzPct val="86363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300" spc="-10" dirty="0">
                <a:latin typeface="Verdana"/>
                <a:cs typeface="Verdana"/>
              </a:rPr>
              <a:t>Operations </a:t>
            </a:r>
            <a:r>
              <a:rPr sz="3300" dirty="0">
                <a:latin typeface="Verdana"/>
                <a:cs typeface="Verdana"/>
              </a:rPr>
              <a:t>are said </a:t>
            </a:r>
            <a:r>
              <a:rPr sz="3300" spc="-5" dirty="0">
                <a:latin typeface="Verdana"/>
                <a:cs typeface="Verdana"/>
              </a:rPr>
              <a:t>to be </a:t>
            </a:r>
            <a:r>
              <a:rPr sz="3300" spc="-10" dirty="0">
                <a:latin typeface="Verdana"/>
                <a:cs typeface="Verdana"/>
              </a:rPr>
              <a:t>in </a:t>
            </a:r>
            <a:r>
              <a:rPr sz="3300" dirty="0">
                <a:latin typeface="Verdana"/>
                <a:cs typeface="Verdana"/>
              </a:rPr>
              <a:t>conflict</a:t>
            </a:r>
            <a:r>
              <a:rPr sz="3300" spc="-7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if:</a:t>
            </a:r>
            <a:endParaRPr sz="33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spcBef>
                <a:spcPts val="110"/>
              </a:spcBef>
              <a:buFont typeface="Times New Roman"/>
              <a:buChar char="–"/>
              <a:tabLst>
                <a:tab pos="755015" algn="l"/>
                <a:tab pos="1922780" algn="l"/>
              </a:tabLst>
            </a:pPr>
            <a:r>
              <a:rPr sz="3300" spc="-5" dirty="0">
                <a:latin typeface="Verdana"/>
                <a:cs typeface="Verdana"/>
              </a:rPr>
              <a:t>They	belong to different</a:t>
            </a:r>
            <a:r>
              <a:rPr sz="3300" spc="-30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transactions</a:t>
            </a:r>
            <a:endParaRPr sz="33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5015" algn="l"/>
                <a:tab pos="1922780" algn="l"/>
              </a:tabLst>
            </a:pPr>
            <a:r>
              <a:rPr sz="3300" spc="-5" dirty="0">
                <a:latin typeface="Verdana"/>
                <a:cs typeface="Verdana"/>
              </a:rPr>
              <a:t>They	access the same</a:t>
            </a:r>
            <a:r>
              <a:rPr sz="3300" spc="-40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item</a:t>
            </a:r>
            <a:endParaRPr sz="33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3300" spc="-20" dirty="0">
                <a:latin typeface="Verdana"/>
                <a:cs typeface="Verdana"/>
              </a:rPr>
              <a:t>At least </a:t>
            </a:r>
            <a:r>
              <a:rPr sz="3300" dirty="0">
                <a:latin typeface="Verdana"/>
                <a:cs typeface="Verdana"/>
              </a:rPr>
              <a:t>one of </a:t>
            </a:r>
            <a:r>
              <a:rPr sz="3300" spc="-5" dirty="0">
                <a:latin typeface="Verdana"/>
                <a:cs typeface="Verdana"/>
              </a:rPr>
              <a:t>the </a:t>
            </a:r>
            <a:r>
              <a:rPr sz="3300" spc="-10" dirty="0">
                <a:latin typeface="Verdana"/>
                <a:cs typeface="Verdana"/>
              </a:rPr>
              <a:t>operations is </a:t>
            </a:r>
            <a:r>
              <a:rPr sz="3300" dirty="0">
                <a:latin typeface="Verdana"/>
                <a:cs typeface="Verdana"/>
              </a:rPr>
              <a:t>a</a:t>
            </a:r>
            <a:r>
              <a:rPr sz="3300" spc="-45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write</a:t>
            </a:r>
            <a:endParaRPr sz="33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Char char="–"/>
            </a:pPr>
            <a:endParaRPr sz="3400" dirty="0">
              <a:latin typeface="Times New Roman"/>
              <a:cs typeface="Times New Roman"/>
            </a:endParaRPr>
          </a:p>
          <a:p>
            <a:pPr marL="394970" indent="-382270">
              <a:lnSpc>
                <a:spcPct val="100000"/>
              </a:lnSpc>
              <a:buSzPct val="74242"/>
              <a:buFont typeface="Wingdings"/>
              <a:buChar char="◼"/>
              <a:tabLst>
                <a:tab pos="394970" algn="l"/>
                <a:tab pos="395605" algn="l"/>
              </a:tabLst>
            </a:pPr>
            <a:r>
              <a:rPr sz="3300" spc="-114" dirty="0">
                <a:latin typeface="Verdana"/>
                <a:cs typeface="Verdana"/>
              </a:rPr>
              <a:t>Two</a:t>
            </a:r>
            <a:r>
              <a:rPr sz="3300" spc="-10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types</a:t>
            </a:r>
            <a:endParaRPr sz="33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3300" spc="-10" dirty="0">
                <a:latin typeface="Verdana"/>
                <a:cs typeface="Verdana"/>
              </a:rPr>
              <a:t>Read/write</a:t>
            </a:r>
            <a:r>
              <a:rPr lang="en-US" sz="3300" spc="-10" dirty="0">
                <a:latin typeface="Verdana"/>
                <a:cs typeface="Verdana"/>
              </a:rPr>
              <a:t>: one is trying to read another is to write</a:t>
            </a:r>
            <a:endParaRPr sz="33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3300" spc="-10" dirty="0">
                <a:latin typeface="Verdana"/>
                <a:cs typeface="Verdana"/>
              </a:rPr>
              <a:t>Write/write</a:t>
            </a:r>
            <a:r>
              <a:rPr lang="en-US" sz="3300" spc="-10" dirty="0">
                <a:latin typeface="Verdana"/>
                <a:cs typeface="Verdana"/>
              </a:rPr>
              <a:t>: ~</a:t>
            </a:r>
            <a:endParaRPr sz="33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Char char="–"/>
            </a:pPr>
            <a:endParaRPr sz="3400" dirty="0">
              <a:latin typeface="Times New Roman"/>
              <a:cs typeface="Times New Roman"/>
            </a:endParaRPr>
          </a:p>
          <a:p>
            <a:pPr marL="394970" indent="-382270">
              <a:lnSpc>
                <a:spcPct val="100000"/>
              </a:lnSpc>
              <a:spcBef>
                <a:spcPts val="5"/>
              </a:spcBef>
              <a:buSzPct val="74242"/>
              <a:buFont typeface="Wingdings"/>
              <a:buChar char="◼"/>
              <a:tabLst>
                <a:tab pos="394970" algn="l"/>
                <a:tab pos="395605" algn="l"/>
              </a:tabLst>
            </a:pPr>
            <a:r>
              <a:rPr sz="3300" spc="-80" dirty="0">
                <a:latin typeface="Verdana"/>
                <a:cs typeface="Verdana"/>
              </a:rPr>
              <a:t>We </a:t>
            </a:r>
            <a:r>
              <a:rPr sz="3300" spc="-5" dirty="0">
                <a:latin typeface="Verdana"/>
                <a:cs typeface="Verdana"/>
              </a:rPr>
              <a:t>must </a:t>
            </a:r>
            <a:r>
              <a:rPr sz="3300" spc="-10" dirty="0">
                <a:latin typeface="Verdana"/>
                <a:cs typeface="Verdana"/>
              </a:rPr>
              <a:t>be </a:t>
            </a:r>
            <a:r>
              <a:rPr sz="3300" spc="-15" dirty="0">
                <a:latin typeface="Verdana"/>
                <a:cs typeface="Verdana"/>
              </a:rPr>
              <a:t>aware </a:t>
            </a:r>
            <a:r>
              <a:rPr sz="3300" dirty="0">
                <a:latin typeface="Verdana"/>
                <a:cs typeface="Verdana"/>
              </a:rPr>
              <a:t>of </a:t>
            </a:r>
            <a:r>
              <a:rPr sz="3300" spc="-5" dirty="0">
                <a:latin typeface="Verdana"/>
                <a:cs typeface="Verdana"/>
              </a:rPr>
              <a:t>conflicts when forming schedules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304" y="187578"/>
            <a:ext cx="1061339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Serial vs. </a:t>
            </a:r>
            <a:r>
              <a:rPr spc="-10" dirty="0"/>
              <a:t>Nonserial</a:t>
            </a:r>
            <a:r>
              <a:rPr spc="6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/>
          <p:nvPr/>
        </p:nvSpPr>
        <p:spPr>
          <a:xfrm>
            <a:off x="2508247" y="1453894"/>
            <a:ext cx="7619427" cy="6174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444448"/>
            <a:ext cx="784352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Serializable</a:t>
            </a:r>
            <a:r>
              <a:rPr spc="2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169" y="1805431"/>
            <a:ext cx="13186410" cy="58363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SzPct val="74025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850" dirty="0">
                <a:latin typeface="Verdana"/>
                <a:cs typeface="Verdana"/>
              </a:rPr>
              <a:t>Serial </a:t>
            </a:r>
            <a:r>
              <a:rPr sz="3850" spc="-5" dirty="0">
                <a:latin typeface="Verdana"/>
                <a:cs typeface="Verdana"/>
              </a:rPr>
              <a:t>Schedules </a:t>
            </a:r>
            <a:r>
              <a:rPr sz="3850" dirty="0">
                <a:latin typeface="Verdana"/>
                <a:cs typeface="Verdana"/>
              </a:rPr>
              <a:t>are considered</a:t>
            </a:r>
            <a:r>
              <a:rPr sz="3850" spc="-175" dirty="0">
                <a:latin typeface="Verdana"/>
                <a:cs typeface="Verdana"/>
              </a:rPr>
              <a:t> </a:t>
            </a:r>
            <a:r>
              <a:rPr sz="3850" dirty="0">
                <a:latin typeface="Verdana"/>
                <a:cs typeface="Verdana"/>
              </a:rPr>
              <a:t>unnacceptable</a:t>
            </a: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3850" spc="55" dirty="0">
                <a:latin typeface="Times New Roman"/>
                <a:cs typeface="Times New Roman"/>
              </a:rPr>
              <a:t>–</a:t>
            </a:r>
            <a:r>
              <a:rPr sz="3850" spc="55" dirty="0">
                <a:latin typeface="Verdana"/>
                <a:cs typeface="Verdana"/>
              </a:rPr>
              <a:t>Why?</a:t>
            </a:r>
            <a:r>
              <a:rPr lang="en-US" sz="3850" spc="55" dirty="0">
                <a:latin typeface="Verdana"/>
                <a:cs typeface="Verdana"/>
              </a:rPr>
              <a:t> Concurrency </a:t>
            </a:r>
            <a:endParaRPr sz="38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74025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850" spc="-100" dirty="0">
                <a:latin typeface="Verdana"/>
                <a:cs typeface="Verdana"/>
              </a:rPr>
              <a:t>We </a:t>
            </a:r>
            <a:r>
              <a:rPr sz="3850" spc="-5" dirty="0">
                <a:latin typeface="Verdana"/>
                <a:cs typeface="Verdana"/>
              </a:rPr>
              <a:t>wish to </a:t>
            </a:r>
            <a:r>
              <a:rPr sz="3850" dirty="0">
                <a:latin typeface="Verdana"/>
                <a:cs typeface="Verdana"/>
              </a:rPr>
              <a:t>use </a:t>
            </a:r>
            <a:r>
              <a:rPr sz="3850" spc="-5" dirty="0">
                <a:latin typeface="Verdana"/>
                <a:cs typeface="Verdana"/>
              </a:rPr>
              <a:t>non-serial schedules, but </a:t>
            </a:r>
            <a:r>
              <a:rPr sz="3850" spc="-280" dirty="0">
                <a:latin typeface="Verdana"/>
                <a:cs typeface="Verdana"/>
              </a:rPr>
              <a:t>guarantee  </a:t>
            </a:r>
            <a:r>
              <a:rPr sz="3850" spc="-5" dirty="0">
                <a:latin typeface="Verdana"/>
                <a:cs typeface="Verdana"/>
              </a:rPr>
              <a:t>the </a:t>
            </a:r>
            <a:r>
              <a:rPr sz="3850" dirty="0">
                <a:latin typeface="Verdana"/>
                <a:cs typeface="Verdana"/>
              </a:rPr>
              <a:t>same</a:t>
            </a:r>
            <a:r>
              <a:rPr sz="3850" spc="-60" dirty="0">
                <a:latin typeface="Verdana"/>
                <a:cs typeface="Verdana"/>
              </a:rPr>
              <a:t> </a:t>
            </a:r>
            <a:r>
              <a:rPr sz="3850" dirty="0">
                <a:latin typeface="Verdana"/>
                <a:cs typeface="Verdana"/>
              </a:rPr>
              <a:t>outcome</a:t>
            </a:r>
          </a:p>
          <a:p>
            <a:pPr marL="755015" marR="1236345" indent="-285750">
              <a:lnSpc>
                <a:spcPts val="4620"/>
              </a:lnSpc>
              <a:spcBef>
                <a:spcPts val="145"/>
              </a:spcBef>
            </a:pPr>
            <a:r>
              <a:rPr sz="3850" spc="160" dirty="0">
                <a:latin typeface="Times New Roman"/>
                <a:cs typeface="Times New Roman"/>
              </a:rPr>
              <a:t>–</a:t>
            </a:r>
            <a:r>
              <a:rPr sz="3850" spc="160" dirty="0">
                <a:latin typeface="Verdana"/>
                <a:cs typeface="Verdana"/>
              </a:rPr>
              <a:t>A </a:t>
            </a:r>
            <a:r>
              <a:rPr sz="3850" spc="-10" dirty="0">
                <a:latin typeface="Verdana"/>
                <a:cs typeface="Verdana"/>
              </a:rPr>
              <a:t>serializable </a:t>
            </a:r>
            <a:r>
              <a:rPr sz="3850" spc="-5" dirty="0">
                <a:latin typeface="Verdana"/>
                <a:cs typeface="Verdana"/>
              </a:rPr>
              <a:t>schedule </a:t>
            </a:r>
            <a:r>
              <a:rPr sz="3850" spc="-10" dirty="0">
                <a:latin typeface="Verdana"/>
                <a:cs typeface="Verdana"/>
              </a:rPr>
              <a:t>is </a:t>
            </a:r>
            <a:r>
              <a:rPr sz="3850" spc="-15" dirty="0">
                <a:latin typeface="Verdana"/>
                <a:cs typeface="Verdana"/>
              </a:rPr>
              <a:t>any </a:t>
            </a:r>
            <a:r>
              <a:rPr sz="3850" spc="-5" dirty="0">
                <a:latin typeface="Verdana"/>
                <a:cs typeface="Verdana"/>
              </a:rPr>
              <a:t>schedule that</a:t>
            </a:r>
            <a:r>
              <a:rPr sz="3850" spc="-300" dirty="0">
                <a:latin typeface="Verdana"/>
                <a:cs typeface="Verdana"/>
              </a:rPr>
              <a:t> </a:t>
            </a:r>
            <a:r>
              <a:rPr sz="3850" spc="-20" dirty="0">
                <a:latin typeface="Verdana"/>
                <a:cs typeface="Verdana"/>
              </a:rPr>
              <a:t>is  </a:t>
            </a:r>
            <a:r>
              <a:rPr sz="3850" spc="-10" dirty="0">
                <a:latin typeface="Verdana"/>
                <a:cs typeface="Verdana"/>
              </a:rPr>
              <a:t>equivalent </a:t>
            </a:r>
            <a:r>
              <a:rPr sz="3850" spc="-5" dirty="0">
                <a:latin typeface="Verdana"/>
                <a:cs typeface="Verdana"/>
              </a:rPr>
              <a:t>to </a:t>
            </a:r>
            <a:r>
              <a:rPr sz="3850" dirty="0">
                <a:latin typeface="Verdana"/>
                <a:cs typeface="Verdana"/>
              </a:rPr>
              <a:t>a </a:t>
            </a:r>
            <a:r>
              <a:rPr sz="3850" spc="-10" dirty="0">
                <a:latin typeface="Verdana"/>
                <a:cs typeface="Verdana"/>
              </a:rPr>
              <a:t>serial</a:t>
            </a:r>
            <a:r>
              <a:rPr sz="3850" spc="-65" dirty="0">
                <a:latin typeface="Verdana"/>
                <a:cs typeface="Verdana"/>
              </a:rPr>
              <a:t> </a:t>
            </a:r>
            <a:r>
              <a:rPr sz="3850" spc="-5" dirty="0">
                <a:latin typeface="Verdana"/>
                <a:cs typeface="Verdana"/>
              </a:rPr>
              <a:t>schedule</a:t>
            </a:r>
            <a:r>
              <a:rPr lang="en-US" sz="3850" spc="-5" dirty="0">
                <a:latin typeface="Verdana"/>
                <a:cs typeface="Verdana"/>
              </a:rPr>
              <a:t>(our goal)</a:t>
            </a:r>
            <a:endParaRPr sz="3850" dirty="0">
              <a:latin typeface="Verdana"/>
              <a:cs typeface="Verdana"/>
            </a:endParaRPr>
          </a:p>
          <a:p>
            <a:pPr marL="1155700" lvl="1" indent="-228600">
              <a:lnSpc>
                <a:spcPts val="4455"/>
              </a:lnSpc>
              <a:buFont typeface="Times New Roman"/>
              <a:buChar char="•"/>
              <a:tabLst>
                <a:tab pos="1156335" algn="l"/>
              </a:tabLst>
            </a:pPr>
            <a:r>
              <a:rPr sz="3850" dirty="0">
                <a:latin typeface="Verdana"/>
                <a:cs typeface="Verdana"/>
              </a:rPr>
              <a:t>But </a:t>
            </a:r>
            <a:r>
              <a:rPr sz="3850" spc="-5" dirty="0">
                <a:latin typeface="Verdana"/>
                <a:cs typeface="Verdana"/>
              </a:rPr>
              <a:t>what defines</a:t>
            </a:r>
            <a:r>
              <a:rPr sz="3850" spc="-55" dirty="0">
                <a:latin typeface="Verdana"/>
                <a:cs typeface="Verdana"/>
              </a:rPr>
              <a:t> </a:t>
            </a:r>
            <a:r>
              <a:rPr sz="3850" spc="-10" dirty="0">
                <a:latin typeface="Verdana"/>
                <a:cs typeface="Verdana"/>
              </a:rPr>
              <a:t>equivalence?</a:t>
            </a:r>
            <a:endParaRPr lang="en-US" sz="3850" spc="-10" dirty="0">
              <a:latin typeface="Verdana"/>
              <a:cs typeface="Verdana"/>
            </a:endParaRPr>
          </a:p>
          <a:p>
            <a:pPr marL="1498600" lvl="1" indent="-571500">
              <a:lnSpc>
                <a:spcPts val="4455"/>
              </a:lnSpc>
              <a:buFontTx/>
              <a:buChar char="-"/>
              <a:tabLst>
                <a:tab pos="1156335" algn="l"/>
              </a:tabLst>
            </a:pPr>
            <a:r>
              <a:rPr lang="en-US" sz="2200" spc="-10" dirty="0">
                <a:latin typeface="Verdana"/>
                <a:cs typeface="Verdana"/>
              </a:rPr>
              <a:t>Same data? (dangerous)</a:t>
            </a:r>
          </a:p>
          <a:p>
            <a:pPr marL="1498600" lvl="1" indent="-571500">
              <a:lnSpc>
                <a:spcPts val="4455"/>
              </a:lnSpc>
              <a:buFontTx/>
              <a:buChar char="-"/>
              <a:tabLst>
                <a:tab pos="1156335" algn="l"/>
              </a:tabLst>
            </a:pPr>
            <a:r>
              <a:rPr lang="en-US" sz="2200" spc="-10" dirty="0">
                <a:latin typeface="Verdana"/>
                <a:cs typeface="Verdana"/>
              </a:rPr>
              <a:t>Non-serial schedules has the same conflict with serial ones</a:t>
            </a:r>
            <a:endParaRPr sz="2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509142"/>
            <a:ext cx="856996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Conflict </a:t>
            </a:r>
            <a:r>
              <a:rPr spc="-5" dirty="0"/>
              <a:t>Serializable</a:t>
            </a:r>
            <a:r>
              <a:rPr spc="45" dirty="0"/>
              <a:t> </a:t>
            </a:r>
            <a:r>
              <a:rPr spc="-150" dirty="0"/>
              <a:t>Test</a:t>
            </a:r>
          </a:p>
        </p:txBody>
      </p:sp>
      <p:sp>
        <p:nvSpPr>
          <p:cNvPr id="3" name="object 3"/>
          <p:cNvSpPr/>
          <p:nvPr/>
        </p:nvSpPr>
        <p:spPr>
          <a:xfrm>
            <a:off x="1939936" y="1624783"/>
            <a:ext cx="9572590" cy="5845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504" y="596849"/>
            <a:ext cx="586930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0" spc="-20" dirty="0">
                <a:solidFill>
                  <a:srgbClr val="7E0812"/>
                </a:solidFill>
                <a:latin typeface="Verdana"/>
                <a:cs typeface="Verdana"/>
              </a:rPr>
              <a:t>Practice</a:t>
            </a:r>
            <a:r>
              <a:rPr sz="5500" spc="-25" dirty="0">
                <a:solidFill>
                  <a:srgbClr val="7E0812"/>
                </a:solidFill>
                <a:latin typeface="Verdana"/>
                <a:cs typeface="Verdana"/>
              </a:rPr>
              <a:t> </a:t>
            </a:r>
            <a:r>
              <a:rPr sz="5500" spc="-15" dirty="0">
                <a:solidFill>
                  <a:srgbClr val="7E0812"/>
                </a:solidFill>
                <a:latin typeface="Verdana"/>
                <a:cs typeface="Verdana"/>
              </a:rPr>
              <a:t>Problem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956" y="1816354"/>
            <a:ext cx="13248844" cy="5447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r>
              <a:rPr sz="2850" spc="3035" dirty="0">
                <a:latin typeface="Wingdings"/>
                <a:cs typeface="Wingdings"/>
              </a:rPr>
              <a:t>◼</a:t>
            </a:r>
            <a:r>
              <a:rPr sz="2850" spc="3035" dirty="0">
                <a:latin typeface="Times New Roman"/>
                <a:cs typeface="Times New Roman"/>
              </a:rPr>
              <a:t>	</a:t>
            </a:r>
            <a:r>
              <a:rPr sz="3850" spc="-15" dirty="0">
                <a:latin typeface="Verdana"/>
                <a:cs typeface="Verdana"/>
              </a:rPr>
              <a:t>Run </a:t>
            </a:r>
            <a:r>
              <a:rPr sz="3850" spc="-10" dirty="0">
                <a:latin typeface="Verdana"/>
                <a:cs typeface="Verdana"/>
              </a:rPr>
              <a:t>the </a:t>
            </a:r>
            <a:r>
              <a:rPr sz="3850" spc="-5" dirty="0">
                <a:latin typeface="Verdana"/>
                <a:cs typeface="Verdana"/>
              </a:rPr>
              <a:t>conflict </a:t>
            </a:r>
            <a:r>
              <a:rPr sz="3850" spc="-10" dirty="0">
                <a:latin typeface="Verdana"/>
                <a:cs typeface="Verdana"/>
              </a:rPr>
              <a:t>test </a:t>
            </a:r>
            <a:r>
              <a:rPr sz="3850" dirty="0">
                <a:latin typeface="Verdana"/>
                <a:cs typeface="Verdana"/>
              </a:rPr>
              <a:t>for each </a:t>
            </a:r>
            <a:r>
              <a:rPr sz="3850" spc="-5" dirty="0">
                <a:latin typeface="Verdana"/>
                <a:cs typeface="Verdana"/>
              </a:rPr>
              <a:t>schedule </a:t>
            </a:r>
            <a:r>
              <a:rPr sz="3850" dirty="0">
                <a:latin typeface="Verdana"/>
                <a:cs typeface="Verdana"/>
              </a:rPr>
              <a:t>on slide 16</a:t>
            </a:r>
            <a:endParaRPr lang="en-US" sz="38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r>
              <a:rPr lang="en-US" sz="3850" dirty="0">
                <a:latin typeface="Verdana"/>
                <a:cs typeface="Verdana"/>
              </a:rPr>
              <a:t>		Serial vs. Non-serial Schedules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r>
              <a:rPr lang="en-US" sz="3850" dirty="0">
                <a:latin typeface="Verdana"/>
                <a:cs typeface="Verdana"/>
              </a:rPr>
              <a:t>		make a graph: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r>
              <a:rPr lang="en-US" sz="3850" dirty="0">
                <a:latin typeface="Verdana"/>
                <a:cs typeface="Verdana"/>
              </a:rPr>
              <a:t>		1. make nodes: two trans two nodes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r>
              <a:rPr lang="en-US" sz="3850" dirty="0">
                <a:latin typeface="Verdana"/>
                <a:cs typeface="Verdana"/>
              </a:rPr>
              <a:t>		2. CHECK: two types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r>
              <a:rPr lang="en-US" sz="3850" dirty="0">
                <a:latin typeface="Verdana"/>
                <a:cs typeface="Verdana"/>
              </a:rPr>
              <a:t>		3. cycle or not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endParaRPr lang="en-US" sz="38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endParaRPr lang="en-US" sz="38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endParaRPr sz="38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324" y="520064"/>
            <a:ext cx="11371276" cy="14125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Transactions</a:t>
            </a:r>
            <a:r>
              <a:rPr lang="en-US" spc="-60" dirty="0"/>
              <a:t> </a:t>
            </a:r>
            <a:r>
              <a:rPr lang="en-US" sz="1800" spc="-60" dirty="0"/>
              <a:t>(executed unit work submitted by one </a:t>
            </a:r>
            <a:r>
              <a:rPr lang="en-US" sz="1800" spc="-60" dirty="0" err="1"/>
              <a:t>personmultiple</a:t>
            </a:r>
            <a:r>
              <a:rPr lang="en-US" sz="1800" spc="-60" dirty="0"/>
              <a:t> operations) trying to se consider if I have two tables, if one is correct another is wrong then our outcome will be false, inconsistent</a:t>
            </a:r>
            <a:endParaRPr sz="1800"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56159" y="1730756"/>
            <a:ext cx="11248441" cy="20658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4260"/>
              </a:lnSpc>
              <a:spcBef>
                <a:spcPts val="125"/>
              </a:spcBef>
              <a:tabLst>
                <a:tab pos="362585" algn="l"/>
              </a:tabLst>
            </a:pPr>
            <a:r>
              <a:rPr sz="2250" spc="2385" dirty="0">
                <a:latin typeface="Wingdings"/>
                <a:cs typeface="Wingdings"/>
              </a:rPr>
              <a:t>◼</a:t>
            </a:r>
            <a:r>
              <a:rPr sz="2250" spc="2385" dirty="0">
                <a:latin typeface="Times New Roman"/>
                <a:cs typeface="Times New Roman"/>
              </a:rPr>
              <a:t>	</a:t>
            </a:r>
            <a:r>
              <a:rPr sz="3550" spc="15" dirty="0">
                <a:latin typeface="Verdana"/>
                <a:cs typeface="Verdana"/>
              </a:rPr>
              <a:t>How </a:t>
            </a:r>
            <a:r>
              <a:rPr sz="3550" spc="5" dirty="0">
                <a:latin typeface="Verdana"/>
                <a:cs typeface="Verdana"/>
              </a:rPr>
              <a:t>many </a:t>
            </a:r>
            <a:r>
              <a:rPr sz="3550" spc="10" dirty="0">
                <a:latin typeface="Verdana"/>
                <a:cs typeface="Verdana"/>
              </a:rPr>
              <a:t>people are using our database?</a:t>
            </a:r>
          </a:p>
          <a:p>
            <a:pPr marL="469900">
              <a:lnSpc>
                <a:spcPts val="3960"/>
              </a:lnSpc>
            </a:pPr>
            <a:r>
              <a:rPr sz="3300" dirty="0">
                <a:latin typeface="Times New Roman"/>
                <a:cs typeface="Times New Roman"/>
              </a:rPr>
              <a:t>– </a:t>
            </a:r>
            <a:r>
              <a:rPr sz="3300" dirty="0">
                <a:latin typeface="Verdana"/>
                <a:cs typeface="Verdana"/>
              </a:rPr>
              <a:t>What </a:t>
            </a:r>
            <a:r>
              <a:rPr sz="3300" spc="-5" dirty="0">
                <a:latin typeface="Verdana"/>
                <a:cs typeface="Verdana"/>
              </a:rPr>
              <a:t>problems </a:t>
            </a:r>
            <a:r>
              <a:rPr sz="3300" dirty="0">
                <a:latin typeface="Verdana"/>
                <a:cs typeface="Verdana"/>
              </a:rPr>
              <a:t>can</a:t>
            </a:r>
            <a:r>
              <a:rPr sz="3300" spc="-260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arise?</a:t>
            </a:r>
            <a:endParaRPr lang="en-US" sz="3300" dirty="0">
              <a:latin typeface="Verdana"/>
              <a:cs typeface="Verdana"/>
            </a:endParaRPr>
          </a:p>
          <a:p>
            <a:pPr marL="469900">
              <a:lnSpc>
                <a:spcPts val="3960"/>
              </a:lnSpc>
            </a:pPr>
            <a:r>
              <a:rPr lang="en-US" sz="3300" dirty="0">
                <a:latin typeface="Verdana"/>
                <a:cs typeface="Verdana"/>
              </a:rPr>
              <a:t>	1. Accurate</a:t>
            </a:r>
          </a:p>
          <a:p>
            <a:pPr marL="469900">
              <a:lnSpc>
                <a:spcPts val="3960"/>
              </a:lnSpc>
            </a:pPr>
            <a:r>
              <a:rPr lang="en-US" sz="3300" dirty="0">
                <a:latin typeface="Verdana"/>
                <a:cs typeface="Verdana"/>
              </a:rPr>
              <a:t>	2. Performance </a:t>
            </a:r>
            <a:endParaRPr sz="3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CE43-1322-2A4B-A7CF-DBE451F0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3C5BF-9111-7C40-B66A-0ADDB9DC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1" y="1526667"/>
            <a:ext cx="7397351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A14A0-0D91-5447-A8A4-E51BC5B4CA19}"/>
              </a:ext>
            </a:extLst>
          </p:cNvPr>
          <p:cNvSpPr txBox="1"/>
          <p:nvPr/>
        </p:nvSpPr>
        <p:spPr>
          <a:xfrm>
            <a:off x="8509000" y="18288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the same as any serialize schedule but exact one (A/D)</a:t>
            </a:r>
          </a:p>
        </p:txBody>
      </p:sp>
    </p:spTree>
    <p:extLst>
      <p:ext uri="{BB962C8B-B14F-4D97-AF65-F5344CB8AC3E}">
        <p14:creationId xmlns:p14="http://schemas.microsoft.com/office/powerpoint/2010/main" val="233858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553288"/>
            <a:ext cx="691324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Transactions </a:t>
            </a:r>
            <a:r>
              <a:rPr spc="-20" dirty="0"/>
              <a:t>in</a:t>
            </a:r>
            <a:r>
              <a:rPr spc="10" dirty="0"/>
              <a:t> </a:t>
            </a:r>
            <a:r>
              <a:rPr spc="-5" dirty="0"/>
              <a:t>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860" y="1729231"/>
            <a:ext cx="5814695" cy="295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100"/>
              </a:spcBef>
              <a:buSzPct val="74025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850" spc="-70" dirty="0">
                <a:latin typeface="Verdana"/>
                <a:cs typeface="Verdana"/>
              </a:rPr>
              <a:t>START</a:t>
            </a:r>
            <a:r>
              <a:rPr sz="3850" spc="-20" dirty="0">
                <a:latin typeface="Verdana"/>
                <a:cs typeface="Verdana"/>
              </a:rPr>
              <a:t> </a:t>
            </a:r>
            <a:r>
              <a:rPr sz="3850" spc="-125" dirty="0">
                <a:latin typeface="Verdana"/>
                <a:cs typeface="Verdana"/>
              </a:rPr>
              <a:t>TRANSACTION</a:t>
            </a:r>
            <a:endParaRPr sz="3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◼"/>
            </a:pPr>
            <a:endParaRPr sz="4000">
              <a:latin typeface="Times New Roman"/>
              <a:cs typeface="Times New Roman"/>
            </a:endParaRPr>
          </a:p>
          <a:p>
            <a:pPr marL="455930" indent="-443230">
              <a:lnSpc>
                <a:spcPct val="100000"/>
              </a:lnSpc>
              <a:buSzPct val="74025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850" spc="-5" dirty="0">
                <a:latin typeface="Verdana"/>
                <a:cs typeface="Verdana"/>
              </a:rPr>
              <a:t>COMMIT</a:t>
            </a:r>
            <a:endParaRPr sz="3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◼"/>
            </a:pPr>
            <a:endParaRPr sz="4000">
              <a:latin typeface="Times New Roman"/>
              <a:cs typeface="Times New Roman"/>
            </a:endParaRPr>
          </a:p>
          <a:p>
            <a:pPr marL="455930" indent="-443230">
              <a:lnSpc>
                <a:spcPct val="100000"/>
              </a:lnSpc>
              <a:buSzPct val="74025"/>
              <a:buFont typeface="Wingdings"/>
              <a:buChar char="◼"/>
              <a:tabLst>
                <a:tab pos="455930" algn="l"/>
                <a:tab pos="456565" algn="l"/>
              </a:tabLst>
            </a:pPr>
            <a:r>
              <a:rPr sz="3850" spc="-5" dirty="0">
                <a:latin typeface="Verdana"/>
                <a:cs typeface="Verdana"/>
              </a:rPr>
              <a:t>ROLLBACK</a:t>
            </a:r>
            <a:endParaRPr sz="3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663067"/>
            <a:ext cx="635000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ISOLATION</a:t>
            </a:r>
            <a:r>
              <a:rPr spc="-40" dirty="0"/>
              <a:t> </a:t>
            </a:r>
            <a:r>
              <a:rPr spc="-5" dirty="0"/>
              <a:t>LEVEL</a:t>
            </a:r>
          </a:p>
        </p:txBody>
      </p:sp>
      <p:sp>
        <p:nvSpPr>
          <p:cNvPr id="3" name="object 3"/>
          <p:cNvSpPr/>
          <p:nvPr/>
        </p:nvSpPr>
        <p:spPr>
          <a:xfrm>
            <a:off x="955192" y="1789065"/>
            <a:ext cx="11755948" cy="5174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304" y="505205"/>
            <a:ext cx="395097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70" dirty="0"/>
              <a:t> </a:t>
            </a:r>
            <a:r>
              <a:rPr spc="-10" dirty="0">
                <a:solidFill>
                  <a:srgbClr val="7E0713"/>
                </a:solidFill>
              </a:rPr>
              <a:t>Items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015" y="2027936"/>
            <a:ext cx="13017500" cy="4158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25450" indent="-412750">
              <a:lnSpc>
                <a:spcPct val="100000"/>
              </a:lnSpc>
              <a:spcBef>
                <a:spcPts val="125"/>
              </a:spcBef>
              <a:buSzPct val="74647"/>
              <a:buFont typeface="Wingdings"/>
              <a:buChar char="◼"/>
              <a:tabLst>
                <a:tab pos="425450" algn="l"/>
                <a:tab pos="426084" algn="l"/>
              </a:tabLst>
            </a:pPr>
            <a:r>
              <a:rPr sz="3550" spc="15" dirty="0">
                <a:latin typeface="Verdana"/>
                <a:cs typeface="Verdana"/>
              </a:rPr>
              <a:t>A </a:t>
            </a:r>
            <a:r>
              <a:rPr sz="3550" spc="5" dirty="0">
                <a:latin typeface="Verdana"/>
                <a:cs typeface="Verdana"/>
              </a:rPr>
              <a:t>transaction </a:t>
            </a:r>
            <a:r>
              <a:rPr sz="3550" dirty="0">
                <a:latin typeface="Verdana"/>
                <a:cs typeface="Verdana"/>
              </a:rPr>
              <a:t>is </a:t>
            </a:r>
            <a:r>
              <a:rPr sz="3550" spc="15" dirty="0">
                <a:latin typeface="Verdana"/>
                <a:cs typeface="Verdana"/>
              </a:rPr>
              <a:t>a </a:t>
            </a:r>
            <a:r>
              <a:rPr sz="3550" spc="-10" dirty="0">
                <a:latin typeface="Verdana"/>
                <a:cs typeface="Verdana"/>
              </a:rPr>
              <a:t>logical </a:t>
            </a:r>
            <a:r>
              <a:rPr sz="3550" spc="5" dirty="0">
                <a:latin typeface="Verdana"/>
                <a:cs typeface="Verdana"/>
              </a:rPr>
              <a:t>grouping </a:t>
            </a:r>
            <a:r>
              <a:rPr sz="3550" spc="10" dirty="0">
                <a:latin typeface="Verdana"/>
                <a:cs typeface="Verdana"/>
              </a:rPr>
              <a:t>of</a:t>
            </a:r>
            <a:r>
              <a:rPr sz="3550" spc="-125" dirty="0">
                <a:latin typeface="Verdana"/>
                <a:cs typeface="Verdana"/>
              </a:rPr>
              <a:t> </a:t>
            </a:r>
            <a:r>
              <a:rPr sz="3550" spc="5" dirty="0">
                <a:latin typeface="Verdana"/>
                <a:cs typeface="Verdana"/>
              </a:rPr>
              <a:t>operations.</a:t>
            </a:r>
            <a:endParaRPr sz="35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◼"/>
            </a:pPr>
            <a:endParaRPr sz="3400" dirty="0">
              <a:latin typeface="Times New Roman"/>
              <a:cs typeface="Times New Roman"/>
            </a:endParaRPr>
          </a:p>
          <a:p>
            <a:pPr marL="394970" indent="-382270">
              <a:lnSpc>
                <a:spcPts val="3954"/>
              </a:lnSpc>
              <a:spcBef>
                <a:spcPts val="5"/>
              </a:spcBef>
              <a:buSzPct val="74242"/>
              <a:buFont typeface="Wingdings"/>
              <a:buChar char="◼"/>
              <a:tabLst>
                <a:tab pos="394970" algn="l"/>
                <a:tab pos="395605" algn="l"/>
              </a:tabLst>
            </a:pPr>
            <a:r>
              <a:rPr sz="3300" dirty="0">
                <a:solidFill>
                  <a:srgbClr val="7E0713"/>
                </a:solidFill>
                <a:latin typeface="Verdana"/>
                <a:cs typeface="Verdana"/>
              </a:rPr>
              <a:t>What </a:t>
            </a:r>
            <a:r>
              <a:rPr sz="3300" spc="-10" dirty="0">
                <a:solidFill>
                  <a:srgbClr val="7E0713"/>
                </a:solidFill>
                <a:latin typeface="Verdana"/>
                <a:cs typeface="Verdana"/>
              </a:rPr>
              <a:t>is </a:t>
            </a:r>
            <a:r>
              <a:rPr sz="3300" spc="-5" dirty="0">
                <a:solidFill>
                  <a:srgbClr val="7E0713"/>
                </a:solidFill>
                <a:latin typeface="Verdana"/>
                <a:cs typeface="Verdana"/>
              </a:rPr>
              <a:t>the </a:t>
            </a:r>
            <a:r>
              <a:rPr sz="3300" spc="-15" dirty="0">
                <a:solidFill>
                  <a:srgbClr val="7E0713"/>
                </a:solidFill>
                <a:latin typeface="Verdana"/>
                <a:cs typeface="Verdana"/>
              </a:rPr>
              <a:t>piece </a:t>
            </a:r>
            <a:r>
              <a:rPr sz="3300" dirty="0">
                <a:solidFill>
                  <a:srgbClr val="7E0713"/>
                </a:solidFill>
                <a:latin typeface="Verdana"/>
                <a:cs typeface="Verdana"/>
              </a:rPr>
              <a:t>of </a:t>
            </a:r>
            <a:r>
              <a:rPr sz="3300" spc="-5" dirty="0">
                <a:solidFill>
                  <a:srgbClr val="7E0713"/>
                </a:solidFill>
                <a:latin typeface="Verdana"/>
                <a:cs typeface="Verdana"/>
              </a:rPr>
              <a:t>data being </a:t>
            </a:r>
            <a:r>
              <a:rPr sz="3300" spc="-10" dirty="0">
                <a:solidFill>
                  <a:srgbClr val="7E0713"/>
                </a:solidFill>
                <a:latin typeface="Verdana"/>
                <a:cs typeface="Verdana"/>
              </a:rPr>
              <a:t>monitored </a:t>
            </a:r>
            <a:r>
              <a:rPr sz="3300" spc="-15" dirty="0">
                <a:solidFill>
                  <a:srgbClr val="7E0713"/>
                </a:solidFill>
                <a:latin typeface="Verdana"/>
                <a:cs typeface="Verdana"/>
              </a:rPr>
              <a:t>by </a:t>
            </a:r>
            <a:r>
              <a:rPr sz="3300" dirty="0">
                <a:solidFill>
                  <a:srgbClr val="7E0713"/>
                </a:solidFill>
                <a:latin typeface="Verdana"/>
                <a:cs typeface="Verdana"/>
              </a:rPr>
              <a:t>a</a:t>
            </a:r>
            <a:r>
              <a:rPr sz="3300" spc="-60" dirty="0">
                <a:solidFill>
                  <a:srgbClr val="7E0713"/>
                </a:solidFill>
                <a:latin typeface="Verdana"/>
                <a:cs typeface="Verdana"/>
              </a:rPr>
              <a:t> </a:t>
            </a:r>
            <a:r>
              <a:rPr sz="3300" spc="-130" dirty="0">
                <a:solidFill>
                  <a:srgbClr val="7E0713"/>
                </a:solidFill>
                <a:latin typeface="Verdana"/>
                <a:cs typeface="Verdana"/>
              </a:rPr>
              <a:t>transaction?</a:t>
            </a:r>
            <a:endParaRPr sz="3300" dirty="0">
              <a:solidFill>
                <a:srgbClr val="7E0713"/>
              </a:solidFill>
              <a:latin typeface="Verdana"/>
              <a:cs typeface="Verdana"/>
            </a:endParaRPr>
          </a:p>
          <a:p>
            <a:pPr marL="754380" lvl="1" indent="-284480">
              <a:lnSpc>
                <a:spcPts val="3954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3300" dirty="0">
                <a:latin typeface="Verdana"/>
                <a:cs typeface="Verdana"/>
              </a:rPr>
              <a:t>A</a:t>
            </a:r>
            <a:r>
              <a:rPr sz="3300" spc="-15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record?</a:t>
            </a:r>
            <a:endParaRPr sz="33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3300" dirty="0">
                <a:latin typeface="Verdana"/>
                <a:cs typeface="Verdana"/>
              </a:rPr>
              <a:t>A</a:t>
            </a:r>
            <a:r>
              <a:rPr sz="3300" spc="-15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column?</a:t>
            </a: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3300" dirty="0">
                <a:latin typeface="Verdana"/>
                <a:cs typeface="Verdana"/>
              </a:rPr>
              <a:t>A</a:t>
            </a:r>
            <a:r>
              <a:rPr sz="3300" spc="-1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page?</a:t>
            </a:r>
            <a:endParaRPr sz="33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Char char="–"/>
            </a:pPr>
            <a:endParaRPr sz="3400" dirty="0">
              <a:latin typeface="Times New Roman"/>
              <a:cs typeface="Times New Roman"/>
            </a:endParaRPr>
          </a:p>
          <a:p>
            <a:pPr marL="394970" indent="-382270">
              <a:lnSpc>
                <a:spcPct val="100000"/>
              </a:lnSpc>
              <a:buSzPct val="74242"/>
              <a:buFont typeface="Wingdings"/>
              <a:buChar char="◼"/>
              <a:tabLst>
                <a:tab pos="394970" algn="l"/>
                <a:tab pos="395605" algn="l"/>
              </a:tabLst>
            </a:pPr>
            <a:r>
              <a:rPr sz="3300" spc="-114" dirty="0">
                <a:latin typeface="Verdana"/>
                <a:cs typeface="Verdana"/>
              </a:rPr>
              <a:t>Two </a:t>
            </a:r>
            <a:r>
              <a:rPr sz="3300" spc="-5" dirty="0">
                <a:latin typeface="Verdana"/>
                <a:cs typeface="Verdana"/>
              </a:rPr>
              <a:t>basic </a:t>
            </a:r>
            <a:r>
              <a:rPr sz="3300" spc="-10" dirty="0">
                <a:latin typeface="Verdana"/>
                <a:cs typeface="Verdana"/>
              </a:rPr>
              <a:t>operations </a:t>
            </a:r>
            <a:r>
              <a:rPr sz="3300" dirty="0">
                <a:latin typeface="Verdana"/>
                <a:cs typeface="Verdana"/>
              </a:rPr>
              <a:t>for each </a:t>
            </a:r>
            <a:r>
              <a:rPr sz="3300" spc="-20" dirty="0">
                <a:latin typeface="Verdana"/>
                <a:cs typeface="Verdana"/>
              </a:rPr>
              <a:t>item: </a:t>
            </a:r>
            <a:r>
              <a:rPr sz="3300" spc="-5" dirty="0">
                <a:latin typeface="Verdana"/>
                <a:cs typeface="Verdana"/>
              </a:rPr>
              <a:t>read </a:t>
            </a:r>
            <a:r>
              <a:rPr sz="3300" dirty="0">
                <a:latin typeface="Verdana"/>
                <a:cs typeface="Verdana"/>
              </a:rPr>
              <a:t>and</a:t>
            </a:r>
            <a:r>
              <a:rPr sz="3300" spc="50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write</a:t>
            </a:r>
            <a:endParaRPr sz="3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553034"/>
            <a:ext cx="437642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Transactions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391161" y="1940689"/>
            <a:ext cx="8841467" cy="5066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482930"/>
            <a:ext cx="731837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Lost </a:t>
            </a:r>
            <a:r>
              <a:rPr spc="-10" dirty="0"/>
              <a:t>Update</a:t>
            </a:r>
            <a:r>
              <a:rPr spc="-25" dirty="0"/>
              <a:t> </a:t>
            </a:r>
            <a:r>
              <a:rPr spc="-15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2256282" y="1683695"/>
            <a:ext cx="8355330" cy="5647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304" y="361950"/>
            <a:ext cx="959548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Temporary </a:t>
            </a:r>
            <a:r>
              <a:rPr spc="-10" dirty="0"/>
              <a:t>Update</a:t>
            </a:r>
            <a:r>
              <a:rPr spc="90" dirty="0"/>
              <a:t> </a:t>
            </a:r>
            <a:r>
              <a:rPr spc="-10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2261616" y="1185670"/>
            <a:ext cx="8542020" cy="6531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008" y="55829"/>
            <a:ext cx="996696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Incorrect Summary</a:t>
            </a:r>
            <a:r>
              <a:rPr dirty="0"/>
              <a:t> </a:t>
            </a:r>
            <a:r>
              <a:rPr spc="-10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3662171" y="879347"/>
            <a:ext cx="6280404" cy="6893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304" y="292048"/>
            <a:ext cx="978725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Unrepeatable </a:t>
            </a:r>
            <a:r>
              <a:rPr spc="-40" dirty="0"/>
              <a:t>Read</a:t>
            </a:r>
            <a:r>
              <a:rPr spc="-15" dirty="0"/>
              <a:t> </a:t>
            </a:r>
            <a:r>
              <a:rPr spc="-10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015" y="1852371"/>
            <a:ext cx="13534390" cy="2372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52095">
              <a:lnSpc>
                <a:spcPct val="100000"/>
              </a:lnSpc>
              <a:spcBef>
                <a:spcPts val="105"/>
              </a:spcBef>
              <a:tabLst>
                <a:tab pos="455930" algn="l"/>
              </a:tabLst>
            </a:pPr>
            <a:r>
              <a:rPr sz="2850" spc="3040" dirty="0">
                <a:latin typeface="Wingdings"/>
                <a:cs typeface="Wingdings"/>
              </a:rPr>
              <a:t>◼</a:t>
            </a:r>
            <a:r>
              <a:rPr sz="2850" spc="3040" dirty="0">
                <a:latin typeface="Times New Roman"/>
                <a:cs typeface="Times New Roman"/>
              </a:rPr>
              <a:t>	</a:t>
            </a:r>
            <a:r>
              <a:rPr sz="3850" spc="-5" dirty="0">
                <a:latin typeface="Verdana"/>
                <a:cs typeface="Verdana"/>
              </a:rPr>
              <a:t>Occurs when </a:t>
            </a:r>
            <a:r>
              <a:rPr sz="3850" dirty="0">
                <a:latin typeface="Verdana"/>
                <a:cs typeface="Verdana"/>
              </a:rPr>
              <a:t>same </a:t>
            </a:r>
            <a:r>
              <a:rPr sz="3850" spc="-15" dirty="0">
                <a:latin typeface="Verdana"/>
                <a:cs typeface="Verdana"/>
              </a:rPr>
              <a:t>value </a:t>
            </a:r>
            <a:r>
              <a:rPr sz="3850" spc="-10" dirty="0">
                <a:latin typeface="Verdana"/>
                <a:cs typeface="Verdana"/>
              </a:rPr>
              <a:t>is </a:t>
            </a:r>
            <a:r>
              <a:rPr sz="3850" spc="-5" dirty="0">
                <a:latin typeface="Verdana"/>
                <a:cs typeface="Verdana"/>
              </a:rPr>
              <a:t>read twice, but  </a:t>
            </a:r>
            <a:r>
              <a:rPr sz="3850" spc="-185" dirty="0">
                <a:latin typeface="Verdana"/>
                <a:cs typeface="Verdana"/>
              </a:rPr>
              <a:t>modified </a:t>
            </a:r>
            <a:r>
              <a:rPr sz="3850" spc="-10" dirty="0">
                <a:latin typeface="Verdana"/>
                <a:cs typeface="Verdana"/>
              </a:rPr>
              <a:t>in</a:t>
            </a:r>
            <a:r>
              <a:rPr sz="3850" spc="165" dirty="0">
                <a:latin typeface="Verdana"/>
                <a:cs typeface="Verdana"/>
              </a:rPr>
              <a:t> </a:t>
            </a:r>
            <a:r>
              <a:rPr sz="3850" spc="-10" dirty="0">
                <a:latin typeface="Verdana"/>
                <a:cs typeface="Verdana"/>
              </a:rPr>
              <a:t>between</a:t>
            </a:r>
            <a:endParaRPr sz="3850">
              <a:latin typeface="Verdana"/>
              <a:cs typeface="Verdana"/>
            </a:endParaRPr>
          </a:p>
          <a:p>
            <a:pPr marL="754380" marR="5080" indent="-285115">
              <a:lnSpc>
                <a:spcPts val="4620"/>
              </a:lnSpc>
              <a:spcBef>
                <a:spcPts val="140"/>
              </a:spcBef>
            </a:pPr>
            <a:r>
              <a:rPr sz="3850" spc="35" dirty="0">
                <a:latin typeface="Times New Roman"/>
                <a:cs typeface="Times New Roman"/>
              </a:rPr>
              <a:t>–</a:t>
            </a:r>
            <a:r>
              <a:rPr sz="3850" spc="35" dirty="0">
                <a:latin typeface="Verdana"/>
                <a:cs typeface="Verdana"/>
              </a:rPr>
              <a:t>We </a:t>
            </a:r>
            <a:r>
              <a:rPr sz="3850" dirty="0">
                <a:latin typeface="Verdana"/>
                <a:cs typeface="Verdana"/>
              </a:rPr>
              <a:t>expect </a:t>
            </a:r>
            <a:r>
              <a:rPr sz="3850" spc="-5" dirty="0">
                <a:latin typeface="Verdana"/>
                <a:cs typeface="Verdana"/>
              </a:rPr>
              <a:t>the result to be the </a:t>
            </a:r>
            <a:r>
              <a:rPr sz="3850" dirty="0">
                <a:latin typeface="Verdana"/>
                <a:cs typeface="Verdana"/>
              </a:rPr>
              <a:t>same for </a:t>
            </a:r>
            <a:r>
              <a:rPr sz="3850" spc="-5" dirty="0">
                <a:latin typeface="Verdana"/>
                <a:cs typeface="Verdana"/>
              </a:rPr>
              <a:t>both</a:t>
            </a:r>
            <a:r>
              <a:rPr sz="3850" spc="-195" dirty="0">
                <a:latin typeface="Verdana"/>
                <a:cs typeface="Verdana"/>
              </a:rPr>
              <a:t> </a:t>
            </a:r>
            <a:r>
              <a:rPr sz="3850" spc="-5" dirty="0">
                <a:latin typeface="Verdana"/>
                <a:cs typeface="Verdana"/>
              </a:rPr>
              <a:t>reads,  but it </a:t>
            </a:r>
            <a:r>
              <a:rPr sz="3850" spc="-10" dirty="0">
                <a:latin typeface="Verdana"/>
                <a:cs typeface="Verdana"/>
              </a:rPr>
              <a:t>is</a:t>
            </a:r>
            <a:r>
              <a:rPr sz="3850" spc="-60" dirty="0">
                <a:latin typeface="Verdana"/>
                <a:cs typeface="Verdana"/>
              </a:rPr>
              <a:t> </a:t>
            </a:r>
            <a:r>
              <a:rPr sz="3850" dirty="0">
                <a:latin typeface="Verdana"/>
                <a:cs typeface="Verdana"/>
              </a:rPr>
              <a:t>not</a:t>
            </a:r>
            <a:endParaRPr sz="3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04" y="543305"/>
            <a:ext cx="322707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Recovery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88" y="1918157"/>
            <a:ext cx="11490960" cy="41601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SzPct val="86363"/>
              <a:buFont typeface="Wingdings"/>
              <a:buChar char="◼"/>
              <a:tabLst>
                <a:tab pos="455930" algn="l"/>
                <a:tab pos="456565" algn="l"/>
                <a:tab pos="8027034" algn="l"/>
              </a:tabLst>
            </a:pPr>
            <a:r>
              <a:rPr sz="3300" spc="-5" dirty="0">
                <a:latin typeface="Verdana"/>
                <a:cs typeface="Verdana"/>
              </a:rPr>
              <a:t>All statements must execute within</a:t>
            </a:r>
            <a:r>
              <a:rPr lang="en-US" sz="3300" spc="-5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a transaction</a:t>
            </a:r>
          </a:p>
          <a:p>
            <a:pPr marL="755015" lvl="1" indent="-285115">
              <a:lnSpc>
                <a:spcPct val="100000"/>
              </a:lnSpc>
              <a:spcBef>
                <a:spcPts val="110"/>
              </a:spcBef>
              <a:buFont typeface="Times New Roman"/>
              <a:buChar char="–"/>
              <a:tabLst>
                <a:tab pos="755650" algn="l"/>
              </a:tabLst>
            </a:pPr>
            <a:r>
              <a:rPr sz="3300" spc="-10" dirty="0">
                <a:latin typeface="Verdana"/>
                <a:cs typeface="Verdana"/>
              </a:rPr>
              <a:t>Committed</a:t>
            </a:r>
            <a:endParaRPr sz="33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Times New Roman"/>
              <a:buChar char="–"/>
            </a:pPr>
            <a:endParaRPr sz="4100" dirty="0">
              <a:latin typeface="Times New Roman"/>
              <a:cs typeface="Times New Roman"/>
            </a:endParaRPr>
          </a:p>
          <a:p>
            <a:pPr marL="12700" marR="5080">
              <a:lnSpc>
                <a:spcPts val="3950"/>
              </a:lnSpc>
              <a:buSzPct val="74242"/>
              <a:buFont typeface="Wingdings"/>
              <a:buChar char="◼"/>
              <a:tabLst>
                <a:tab pos="394970" algn="l"/>
                <a:tab pos="395605" algn="l"/>
              </a:tabLst>
            </a:pPr>
            <a:r>
              <a:rPr sz="3300" spc="5" dirty="0">
                <a:latin typeface="Verdana"/>
                <a:cs typeface="Verdana"/>
              </a:rPr>
              <a:t>If </a:t>
            </a:r>
            <a:r>
              <a:rPr sz="3300" dirty="0">
                <a:latin typeface="Verdana"/>
                <a:cs typeface="Verdana"/>
              </a:rPr>
              <a:t>a </a:t>
            </a:r>
            <a:r>
              <a:rPr sz="3300" spc="-5" dirty="0">
                <a:latin typeface="Verdana"/>
                <a:cs typeface="Verdana"/>
              </a:rPr>
              <a:t>problem occurs that prevents </a:t>
            </a:r>
            <a:r>
              <a:rPr sz="3300" dirty="0">
                <a:latin typeface="Verdana"/>
                <a:cs typeface="Verdana"/>
              </a:rPr>
              <a:t>a </a:t>
            </a:r>
            <a:r>
              <a:rPr sz="3300" spc="-5" dirty="0">
                <a:latin typeface="Verdana"/>
                <a:cs typeface="Verdana"/>
              </a:rPr>
              <a:t>transaction from  </a:t>
            </a:r>
            <a:r>
              <a:rPr sz="3300" dirty="0">
                <a:latin typeface="Verdana"/>
                <a:cs typeface="Verdana"/>
              </a:rPr>
              <a:t>completing, </a:t>
            </a:r>
            <a:r>
              <a:rPr sz="3300" spc="-5" dirty="0">
                <a:latin typeface="Verdana"/>
                <a:cs typeface="Verdana"/>
              </a:rPr>
              <a:t>we </a:t>
            </a:r>
            <a:r>
              <a:rPr sz="3300" dirty="0">
                <a:latin typeface="Verdana"/>
                <a:cs typeface="Verdana"/>
              </a:rPr>
              <a:t>must undo our</a:t>
            </a:r>
            <a:r>
              <a:rPr sz="3300" spc="-25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changes</a:t>
            </a:r>
          </a:p>
          <a:p>
            <a:pPr marL="755015" lvl="1" indent="-285115">
              <a:lnSpc>
                <a:spcPts val="3829"/>
              </a:lnSpc>
              <a:buFont typeface="Times New Roman"/>
              <a:buChar char="–"/>
              <a:tabLst>
                <a:tab pos="755650" algn="l"/>
              </a:tabLst>
            </a:pPr>
            <a:r>
              <a:rPr sz="3300" dirty="0">
                <a:latin typeface="Verdana"/>
                <a:cs typeface="Verdana"/>
              </a:rPr>
              <a:t>What kinds of </a:t>
            </a:r>
            <a:r>
              <a:rPr sz="3300" spc="-5" dirty="0">
                <a:latin typeface="Verdana"/>
                <a:cs typeface="Verdana"/>
              </a:rPr>
              <a:t>problems </a:t>
            </a:r>
            <a:r>
              <a:rPr sz="3300" dirty="0">
                <a:latin typeface="Verdana"/>
                <a:cs typeface="Verdana"/>
              </a:rPr>
              <a:t>could</a:t>
            </a:r>
            <a:r>
              <a:rPr sz="3300" spc="-45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occur?</a:t>
            </a:r>
            <a:endParaRPr lang="en-US" sz="3300" spc="-5" dirty="0">
              <a:latin typeface="Verdana"/>
              <a:cs typeface="Verdana"/>
            </a:endParaRPr>
          </a:p>
          <a:p>
            <a:pPr marL="984250" lvl="1" indent="-514350">
              <a:lnSpc>
                <a:spcPts val="3829"/>
              </a:lnSpc>
              <a:buAutoNum type="arabicPeriod"/>
              <a:tabLst>
                <a:tab pos="755650" algn="l"/>
              </a:tabLst>
            </a:pPr>
            <a:r>
              <a:rPr lang="en-US" sz="3300" spc="-5" dirty="0">
                <a:latin typeface="Verdana"/>
                <a:cs typeface="Verdana"/>
              </a:rPr>
              <a:t>Key constraints violation</a:t>
            </a:r>
          </a:p>
          <a:p>
            <a:pPr marL="984250" lvl="1" indent="-514350">
              <a:lnSpc>
                <a:spcPts val="3829"/>
              </a:lnSpc>
              <a:buAutoNum type="arabicPeriod"/>
              <a:tabLst>
                <a:tab pos="755650" algn="l"/>
              </a:tabLst>
            </a:pPr>
            <a:r>
              <a:rPr lang="en-US" sz="3300" spc="-5" dirty="0">
                <a:latin typeface="Verdana"/>
                <a:cs typeface="Verdana"/>
              </a:rPr>
              <a:t>All kinds of failure like server crash</a:t>
            </a:r>
            <a:endParaRPr sz="3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916</Words>
  <Application>Microsoft Macintosh PowerPoint</Application>
  <PresentationFormat>Custom</PresentationFormat>
  <Paragraphs>165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Times New Roman</vt:lpstr>
      <vt:lpstr>Verdana</vt:lpstr>
      <vt:lpstr>Wingdings</vt:lpstr>
      <vt:lpstr>Office Theme</vt:lpstr>
      <vt:lpstr>PowerPoint Presentation</vt:lpstr>
      <vt:lpstr>Transactions (executed unit work submitted by one personmultiple operations) trying to se consider if I have two tables, if one is correct another is wrong then our outcome will be false, inconsistent</vt:lpstr>
      <vt:lpstr>Data Items</vt:lpstr>
      <vt:lpstr>Transactions</vt:lpstr>
      <vt:lpstr>Lost Update Problem</vt:lpstr>
      <vt:lpstr>Temporary Update Problem</vt:lpstr>
      <vt:lpstr>Incorrect Summary Problem</vt:lpstr>
      <vt:lpstr>Unrepeatable Read Problem</vt:lpstr>
      <vt:lpstr>Recovery</vt:lpstr>
      <vt:lpstr>Transaction State</vt:lpstr>
      <vt:lpstr>Transaction State</vt:lpstr>
      <vt:lpstr>Log Files</vt:lpstr>
      <vt:lpstr>Properties of Transactions</vt:lpstr>
      <vt:lpstr>Schedules</vt:lpstr>
      <vt:lpstr>Conflicts</vt:lpstr>
      <vt:lpstr>Serial vs. Nonserial Schedules</vt:lpstr>
      <vt:lpstr>Serializable Schedules</vt:lpstr>
      <vt:lpstr>Conflict Serializable Test</vt:lpstr>
      <vt:lpstr>PowerPoint Presentation</vt:lpstr>
      <vt:lpstr>Practice Problem</vt:lpstr>
      <vt:lpstr>Transactions in SQL</vt:lpstr>
      <vt:lpstr>ISOLATION LEVEL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Courses</dc:title>
  <cp:lastModifiedBy>Lan, Hou</cp:lastModifiedBy>
  <cp:revision>62</cp:revision>
  <dcterms:created xsi:type="dcterms:W3CDTF">2019-10-23T19:27:49Z</dcterms:created>
  <dcterms:modified xsi:type="dcterms:W3CDTF">2019-10-23T20:44:47Z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2019-10-22T00:00:00Z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2019-10-23T00:00:00Z</vt:filetime>
  </property>
</Properties>
</file>